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96" r:id="rId2"/>
  </p:sldMasterIdLst>
  <p:notesMasterIdLst>
    <p:notesMasterId r:id="rId85"/>
  </p:notesMasterIdLst>
  <p:sldIdLst>
    <p:sldId id="256" r:id="rId3"/>
    <p:sldId id="292" r:id="rId4"/>
    <p:sldId id="272" r:id="rId5"/>
    <p:sldId id="271" r:id="rId6"/>
    <p:sldId id="290" r:id="rId7"/>
    <p:sldId id="273" r:id="rId8"/>
    <p:sldId id="269" r:id="rId9"/>
    <p:sldId id="294" r:id="rId10"/>
    <p:sldId id="293" r:id="rId11"/>
    <p:sldId id="270" r:id="rId12"/>
    <p:sldId id="325" r:id="rId13"/>
    <p:sldId id="390" r:id="rId14"/>
    <p:sldId id="391" r:id="rId15"/>
    <p:sldId id="327" r:id="rId16"/>
    <p:sldId id="357" r:id="rId17"/>
    <p:sldId id="358" r:id="rId18"/>
    <p:sldId id="385" r:id="rId19"/>
    <p:sldId id="386" r:id="rId20"/>
    <p:sldId id="384" r:id="rId21"/>
    <p:sldId id="362" r:id="rId22"/>
    <p:sldId id="342" r:id="rId23"/>
    <p:sldId id="359" r:id="rId24"/>
    <p:sldId id="321" r:id="rId25"/>
    <p:sldId id="313" r:id="rId26"/>
    <p:sldId id="319" r:id="rId27"/>
    <p:sldId id="343" r:id="rId28"/>
    <p:sldId id="344" r:id="rId29"/>
    <p:sldId id="345" r:id="rId30"/>
    <p:sldId id="346" r:id="rId31"/>
    <p:sldId id="387" r:id="rId32"/>
    <p:sldId id="388" r:id="rId33"/>
    <p:sldId id="389" r:id="rId34"/>
    <p:sldId id="314" r:id="rId35"/>
    <p:sldId id="324" r:id="rId36"/>
    <p:sldId id="355" r:id="rId37"/>
    <p:sldId id="360" r:id="rId38"/>
    <p:sldId id="351" r:id="rId39"/>
    <p:sldId id="347" r:id="rId40"/>
    <p:sldId id="348" r:id="rId41"/>
    <p:sldId id="349" r:id="rId42"/>
    <p:sldId id="352" r:id="rId43"/>
    <p:sldId id="353" r:id="rId44"/>
    <p:sldId id="363" r:id="rId45"/>
    <p:sldId id="354" r:id="rId46"/>
    <p:sldId id="365" r:id="rId47"/>
    <p:sldId id="356" r:id="rId48"/>
    <p:sldId id="364" r:id="rId49"/>
    <p:sldId id="322" r:id="rId50"/>
    <p:sldId id="328" r:id="rId51"/>
    <p:sldId id="329" r:id="rId52"/>
    <p:sldId id="330" r:id="rId53"/>
    <p:sldId id="331" r:id="rId54"/>
    <p:sldId id="332" r:id="rId55"/>
    <p:sldId id="333" r:id="rId56"/>
    <p:sldId id="334" r:id="rId57"/>
    <p:sldId id="335" r:id="rId58"/>
    <p:sldId id="336" r:id="rId59"/>
    <p:sldId id="337" r:id="rId60"/>
    <p:sldId id="338" r:id="rId61"/>
    <p:sldId id="339" r:id="rId62"/>
    <p:sldId id="340" r:id="rId63"/>
    <p:sldId id="366" r:id="rId64"/>
    <p:sldId id="371" r:id="rId65"/>
    <p:sldId id="372" r:id="rId66"/>
    <p:sldId id="373" r:id="rId67"/>
    <p:sldId id="374" r:id="rId68"/>
    <p:sldId id="375" r:id="rId69"/>
    <p:sldId id="376" r:id="rId70"/>
    <p:sldId id="377" r:id="rId71"/>
    <p:sldId id="378" r:id="rId72"/>
    <p:sldId id="379" r:id="rId73"/>
    <p:sldId id="380" r:id="rId74"/>
    <p:sldId id="381" r:id="rId75"/>
    <p:sldId id="382" r:id="rId76"/>
    <p:sldId id="323" r:id="rId77"/>
    <p:sldId id="383" r:id="rId78"/>
    <p:sldId id="392" r:id="rId79"/>
    <p:sldId id="393" r:id="rId80"/>
    <p:sldId id="394" r:id="rId81"/>
    <p:sldId id="312" r:id="rId82"/>
    <p:sldId id="300" r:id="rId83"/>
    <p:sldId id="264" r:id="rId84"/>
  </p:sldIdLst>
  <p:sldSz cx="24384000" cy="15748000"/>
  <p:notesSz cx="6858000" cy="9144000"/>
  <p:embeddedFontLst>
    <p:embeddedFont>
      <p:font typeface="Calibri" panose="020F0502020204030204" pitchFamily="34" charset="0"/>
      <p:regular r:id="rId86"/>
      <p:bold r:id="rId87"/>
      <p:italic r:id="rId88"/>
      <p:boldItalic r:id="rId89"/>
    </p:embeddedFont>
    <p:embeddedFont>
      <p:font typeface="Calibri Light" panose="020F0302020204030204" pitchFamily="34" charset="0"/>
      <p:regular r:id="rId90"/>
      <p:italic r:id="rId91"/>
    </p:embeddedFont>
    <p:embeddedFont>
      <p:font typeface="Helvetica Neue" panose="020B0604020202020204" charset="0"/>
      <p:regular r:id="rId92"/>
      <p:bold r:id="rId93"/>
      <p:italic r:id="rId94"/>
      <p:boldItalic r:id="rId95"/>
    </p:embeddedFont>
    <p:embeddedFont>
      <p:font typeface="Helvetica Neue Light" panose="020B0604020202020204" charset="0"/>
      <p:regular r:id="rId96"/>
      <p:bold r:id="rId97"/>
      <p:italic r:id="rId98"/>
      <p:boldItalic r:id="rId99"/>
    </p:embeddedFont>
    <p:embeddedFont>
      <p:font typeface="Lucida Sans Unicode" panose="020B0602030504020204" pitchFamily="34" charset="0"/>
      <p:regular r:id="rId100"/>
    </p:embeddedFont>
    <p:embeddedFont>
      <p:font typeface="Trebuchet MS" panose="020B0603020202020204" pitchFamily="34" charset="0"/>
      <p:regular r:id="rId101"/>
      <p:bold r:id="rId102"/>
      <p:italic r:id="rId103"/>
      <p:boldItalic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5620ED2F-E471-4E5A-B975-D72FA0D81F17}">
          <p14:sldIdLst>
            <p14:sldId id="256"/>
            <p14:sldId id="292"/>
            <p14:sldId id="272"/>
            <p14:sldId id="271"/>
            <p14:sldId id="290"/>
            <p14:sldId id="273"/>
            <p14:sldId id="269"/>
            <p14:sldId id="294"/>
            <p14:sldId id="293"/>
            <p14:sldId id="270"/>
            <p14:sldId id="325"/>
            <p14:sldId id="390"/>
            <p14:sldId id="391"/>
            <p14:sldId id="327"/>
            <p14:sldId id="357"/>
            <p14:sldId id="358"/>
            <p14:sldId id="385"/>
            <p14:sldId id="386"/>
            <p14:sldId id="384"/>
            <p14:sldId id="362"/>
            <p14:sldId id="342"/>
            <p14:sldId id="359"/>
            <p14:sldId id="321"/>
            <p14:sldId id="313"/>
            <p14:sldId id="319"/>
            <p14:sldId id="343"/>
            <p14:sldId id="344"/>
            <p14:sldId id="345"/>
            <p14:sldId id="346"/>
            <p14:sldId id="387"/>
            <p14:sldId id="388"/>
            <p14:sldId id="389"/>
            <p14:sldId id="314"/>
            <p14:sldId id="324"/>
            <p14:sldId id="355"/>
            <p14:sldId id="360"/>
            <p14:sldId id="351"/>
            <p14:sldId id="347"/>
            <p14:sldId id="348"/>
            <p14:sldId id="349"/>
            <p14:sldId id="352"/>
            <p14:sldId id="353"/>
            <p14:sldId id="363"/>
            <p14:sldId id="354"/>
            <p14:sldId id="365"/>
            <p14:sldId id="356"/>
            <p14:sldId id="364"/>
            <p14:sldId id="322"/>
            <p14:sldId id="328"/>
            <p14:sldId id="329"/>
            <p14:sldId id="330"/>
            <p14:sldId id="331"/>
            <p14:sldId id="332"/>
            <p14:sldId id="333"/>
            <p14:sldId id="334"/>
            <p14:sldId id="335"/>
            <p14:sldId id="336"/>
            <p14:sldId id="337"/>
            <p14:sldId id="338"/>
            <p14:sldId id="339"/>
            <p14:sldId id="340"/>
          </p14:sldIdLst>
        </p14:section>
        <p14:section name="Sección sin título" id="{E9804C5C-0490-49E6-B2A1-6E009BA9D567}">
          <p14:sldIdLst>
            <p14:sldId id="366"/>
            <p14:sldId id="371"/>
            <p14:sldId id="372"/>
            <p14:sldId id="373"/>
            <p14:sldId id="374"/>
            <p14:sldId id="375"/>
            <p14:sldId id="376"/>
            <p14:sldId id="377"/>
            <p14:sldId id="378"/>
            <p14:sldId id="379"/>
            <p14:sldId id="380"/>
            <p14:sldId id="381"/>
            <p14:sldId id="382"/>
            <p14:sldId id="323"/>
            <p14:sldId id="383"/>
            <p14:sldId id="392"/>
            <p14:sldId id="393"/>
            <p14:sldId id="394"/>
            <p14:sldId id="312"/>
            <p14:sldId id="300"/>
            <p14:sldId id="264"/>
          </p14:sldIdLst>
        </p14:section>
      </p14:sectionLst>
    </p:ext>
    <p:ext uri="{EFAFB233-063F-42B5-8137-9DF3F51BA10A}">
      <p15:sldGuideLst xmlns:p15="http://schemas.microsoft.com/office/powerpoint/2012/main">
        <p15:guide id="1" orient="horz" pos="496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7" autoAdjust="0"/>
    <p:restoredTop sz="96357" autoAdjust="0"/>
  </p:normalViewPr>
  <p:slideViewPr>
    <p:cSldViewPr snapToGrid="0">
      <p:cViewPr>
        <p:scale>
          <a:sx n="33" d="100"/>
          <a:sy n="33" d="100"/>
        </p:scale>
        <p:origin x="1554" y="774"/>
      </p:cViewPr>
      <p:guideLst>
        <p:guide orient="horz" pos="4960"/>
        <p:guide pos="76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font" Target="fonts/font4.fntdata"/><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7.fntdata"/><Relationship Id="rId5" Type="http://schemas.openxmlformats.org/officeDocument/2006/relationships/slide" Target="slides/slide3.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notesMaster" Target="notesMasters/notesMaster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8.fntdata"/><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font" Target="fonts/font14.fntdata"/><Relationship Id="rId101"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2.fntdata"/><Relationship Id="rId104" Type="http://schemas.openxmlformats.org/officeDocument/2006/relationships/font" Target="fonts/font19.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2.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5.fntdata"/><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8.fntdata"/><Relationship Id="rId98" Type="http://schemas.openxmlformats.org/officeDocument/2006/relationships/font" Target="fonts/font13.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2025348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866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586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5018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6950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929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950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3588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7520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04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0810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699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1660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0122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0572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876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17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1591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4970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5175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7323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6296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15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2815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8407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05252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28277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6383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6128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5715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62062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157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48869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257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9503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9172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9265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04829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00160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80744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46073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66173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7765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41051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6478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24945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32014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72484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3971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7187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8195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28612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36906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63355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41198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8709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5559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03824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32435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59044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62636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2528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47015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33317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41812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60452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8695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22126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57383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5799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21512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86115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30233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4926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82385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16446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53121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6503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62418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48362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20490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9: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0334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4047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22521B-130E-F476-79C2-29B56942B009}"/>
              </a:ext>
            </a:extLst>
          </p:cNvPr>
          <p:cNvSpPr>
            <a:spLocks noGrp="1"/>
          </p:cNvSpPr>
          <p:nvPr>
            <p:ph type="ctrTitle"/>
          </p:nvPr>
        </p:nvSpPr>
        <p:spPr>
          <a:xfrm>
            <a:off x="3048000" y="2577278"/>
            <a:ext cx="18288000" cy="5482637"/>
          </a:xfrm>
        </p:spPr>
        <p:txBody>
          <a:bodyPr anchor="b"/>
          <a:lstStyle>
            <a:lvl1pPr algn="ctr">
              <a:defRPr sz="12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917A22E4-1926-0779-1D59-9383E905B4B1}"/>
              </a:ext>
            </a:extLst>
          </p:cNvPr>
          <p:cNvSpPr>
            <a:spLocks noGrp="1"/>
          </p:cNvSpPr>
          <p:nvPr>
            <p:ph type="subTitle" idx="1"/>
          </p:nvPr>
        </p:nvSpPr>
        <p:spPr>
          <a:xfrm>
            <a:off x="3048000" y="8271347"/>
            <a:ext cx="18288000" cy="3802120"/>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0DE963A5-D4F8-A1D6-75A1-FB23D8F95BF5}"/>
              </a:ext>
            </a:extLst>
          </p:cNvPr>
          <p:cNvSpPr>
            <a:spLocks noGrp="1"/>
          </p:cNvSpPr>
          <p:nvPr>
            <p:ph type="dt" sz="half" idx="10"/>
          </p:nvPr>
        </p:nvSpPr>
        <p:spPr/>
        <p:txBody>
          <a:bodyPr/>
          <a:lstStyle/>
          <a:p>
            <a:fld id="{196236CE-4F32-411D-8DB2-418E67E4A3BB}" type="datetimeFigureOut">
              <a:rPr lang="es-CO" smtClean="0"/>
              <a:t>27/03/2023</a:t>
            </a:fld>
            <a:endParaRPr lang="es-CO"/>
          </a:p>
        </p:txBody>
      </p:sp>
      <p:sp>
        <p:nvSpPr>
          <p:cNvPr id="5" name="Marcador de pie de página 4">
            <a:extLst>
              <a:ext uri="{FF2B5EF4-FFF2-40B4-BE49-F238E27FC236}">
                <a16:creationId xmlns:a16="http://schemas.microsoft.com/office/drawing/2014/main" id="{8FC120B4-1CAA-229D-90AC-BC53C63186A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D81CFC3-4F84-9092-5E2B-64BD22D2CB6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02323125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D55B3-65EF-D4D0-3260-9EAF7703E0D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5716B8D8-A81E-7428-6FFF-3D7425D886C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7C14EBC-BD4A-0F87-DF4F-400C55DB4726}"/>
              </a:ext>
            </a:extLst>
          </p:cNvPr>
          <p:cNvSpPr>
            <a:spLocks noGrp="1"/>
          </p:cNvSpPr>
          <p:nvPr>
            <p:ph type="dt" sz="half" idx="10"/>
          </p:nvPr>
        </p:nvSpPr>
        <p:spPr/>
        <p:txBody>
          <a:bodyPr/>
          <a:lstStyle/>
          <a:p>
            <a:fld id="{196236CE-4F32-411D-8DB2-418E67E4A3BB}" type="datetimeFigureOut">
              <a:rPr lang="es-CO" smtClean="0"/>
              <a:t>27/03/2023</a:t>
            </a:fld>
            <a:endParaRPr lang="es-CO"/>
          </a:p>
        </p:txBody>
      </p:sp>
      <p:sp>
        <p:nvSpPr>
          <p:cNvPr id="5" name="Marcador de pie de página 4">
            <a:extLst>
              <a:ext uri="{FF2B5EF4-FFF2-40B4-BE49-F238E27FC236}">
                <a16:creationId xmlns:a16="http://schemas.microsoft.com/office/drawing/2014/main" id="{414BF956-80C8-FD2B-9C09-24BCFB755AB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E55F0A4-109B-382A-F1AE-4B90898705E4}"/>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66282913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9BACC0B-9073-9F64-D364-0395C611B4B0}"/>
              </a:ext>
            </a:extLst>
          </p:cNvPr>
          <p:cNvSpPr>
            <a:spLocks noGrp="1"/>
          </p:cNvSpPr>
          <p:nvPr>
            <p:ph type="title" orient="vert"/>
          </p:nvPr>
        </p:nvSpPr>
        <p:spPr>
          <a:xfrm>
            <a:off x="17449800" y="838435"/>
            <a:ext cx="5257800" cy="13345702"/>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561F7D8-2B73-C922-805F-ADC1D220A4C3}"/>
              </a:ext>
            </a:extLst>
          </p:cNvPr>
          <p:cNvSpPr>
            <a:spLocks noGrp="1"/>
          </p:cNvSpPr>
          <p:nvPr>
            <p:ph type="body" orient="vert" idx="1"/>
          </p:nvPr>
        </p:nvSpPr>
        <p:spPr>
          <a:xfrm>
            <a:off x="1676400" y="838435"/>
            <a:ext cx="15468600" cy="13345702"/>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D368CF1-7812-B970-2A91-5E87B3917E6F}"/>
              </a:ext>
            </a:extLst>
          </p:cNvPr>
          <p:cNvSpPr>
            <a:spLocks noGrp="1"/>
          </p:cNvSpPr>
          <p:nvPr>
            <p:ph type="dt" sz="half" idx="10"/>
          </p:nvPr>
        </p:nvSpPr>
        <p:spPr/>
        <p:txBody>
          <a:bodyPr/>
          <a:lstStyle/>
          <a:p>
            <a:fld id="{196236CE-4F32-411D-8DB2-418E67E4A3BB}" type="datetimeFigureOut">
              <a:rPr lang="es-CO" smtClean="0"/>
              <a:t>27/03/2023</a:t>
            </a:fld>
            <a:endParaRPr lang="es-CO"/>
          </a:p>
        </p:txBody>
      </p:sp>
      <p:sp>
        <p:nvSpPr>
          <p:cNvPr id="5" name="Marcador de pie de página 4">
            <a:extLst>
              <a:ext uri="{FF2B5EF4-FFF2-40B4-BE49-F238E27FC236}">
                <a16:creationId xmlns:a16="http://schemas.microsoft.com/office/drawing/2014/main" id="{E55EA4CF-E93D-D6A9-B0C7-454D0A0B076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5F34715-8069-929E-E2BB-0370BA1ECBE5}"/>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62083694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 blanco" type="tx">
  <p:cSld name="1_En blanco">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472743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22521B-130E-F476-79C2-29B56942B009}"/>
              </a:ext>
            </a:extLst>
          </p:cNvPr>
          <p:cNvSpPr>
            <a:spLocks noGrp="1"/>
          </p:cNvSpPr>
          <p:nvPr>
            <p:ph type="ctrTitle"/>
          </p:nvPr>
        </p:nvSpPr>
        <p:spPr>
          <a:xfrm>
            <a:off x="3048000" y="2577278"/>
            <a:ext cx="18288000" cy="5482637"/>
          </a:xfrm>
        </p:spPr>
        <p:txBody>
          <a:bodyPr anchor="b"/>
          <a:lstStyle>
            <a:lvl1pPr algn="ctr">
              <a:defRPr sz="12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917A22E4-1926-0779-1D59-9383E905B4B1}"/>
              </a:ext>
            </a:extLst>
          </p:cNvPr>
          <p:cNvSpPr>
            <a:spLocks noGrp="1"/>
          </p:cNvSpPr>
          <p:nvPr>
            <p:ph type="subTitle" idx="1"/>
          </p:nvPr>
        </p:nvSpPr>
        <p:spPr>
          <a:xfrm>
            <a:off x="3048000" y="8271347"/>
            <a:ext cx="18288000" cy="3802120"/>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0DE963A5-D4F8-A1D6-75A1-FB23D8F95BF5}"/>
              </a:ext>
            </a:extLst>
          </p:cNvPr>
          <p:cNvSpPr>
            <a:spLocks noGrp="1"/>
          </p:cNvSpPr>
          <p:nvPr>
            <p:ph type="dt" sz="half" idx="10"/>
          </p:nvPr>
        </p:nvSpPr>
        <p:spPr/>
        <p:txBody>
          <a:bodyPr/>
          <a:lstStyle/>
          <a:p>
            <a:fld id="{196236CE-4F32-411D-8DB2-418E67E4A3BB}" type="datetimeFigureOut">
              <a:rPr lang="es-CO" smtClean="0"/>
              <a:t>27/03/2023</a:t>
            </a:fld>
            <a:endParaRPr lang="es-CO"/>
          </a:p>
        </p:txBody>
      </p:sp>
      <p:sp>
        <p:nvSpPr>
          <p:cNvPr id="5" name="Marcador de pie de página 4">
            <a:extLst>
              <a:ext uri="{FF2B5EF4-FFF2-40B4-BE49-F238E27FC236}">
                <a16:creationId xmlns:a16="http://schemas.microsoft.com/office/drawing/2014/main" id="{8FC120B4-1CAA-229D-90AC-BC53C63186A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D81CFC3-4F84-9092-5E2B-64BD22D2CB6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9165199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5EB7A-1F21-2418-62AC-CA4A743B7CB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7C89E25-7328-35AA-9CFE-35D6D3A66FC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CE1BA85-CF4C-FDE5-B1D5-FFD9CDF25C7F}"/>
              </a:ext>
            </a:extLst>
          </p:cNvPr>
          <p:cNvSpPr>
            <a:spLocks noGrp="1"/>
          </p:cNvSpPr>
          <p:nvPr>
            <p:ph type="dt" sz="half" idx="10"/>
          </p:nvPr>
        </p:nvSpPr>
        <p:spPr/>
        <p:txBody>
          <a:bodyPr/>
          <a:lstStyle/>
          <a:p>
            <a:fld id="{196236CE-4F32-411D-8DB2-418E67E4A3BB}" type="datetimeFigureOut">
              <a:rPr lang="es-CO" smtClean="0"/>
              <a:t>27/03/2023</a:t>
            </a:fld>
            <a:endParaRPr lang="es-CO"/>
          </a:p>
        </p:txBody>
      </p:sp>
      <p:sp>
        <p:nvSpPr>
          <p:cNvPr id="5" name="Marcador de pie de página 4">
            <a:extLst>
              <a:ext uri="{FF2B5EF4-FFF2-40B4-BE49-F238E27FC236}">
                <a16:creationId xmlns:a16="http://schemas.microsoft.com/office/drawing/2014/main" id="{D1AE8223-8D9C-B962-1887-80EFDBCBFDA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7602EE9-DFC0-F878-8A15-6F126840D779}"/>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095238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FA2C13-AAB2-73A3-76B8-33BE45F3AD96}"/>
              </a:ext>
            </a:extLst>
          </p:cNvPr>
          <p:cNvSpPr>
            <a:spLocks noGrp="1"/>
          </p:cNvSpPr>
          <p:nvPr>
            <p:ph type="title"/>
          </p:nvPr>
        </p:nvSpPr>
        <p:spPr>
          <a:xfrm>
            <a:off x="1663700" y="3926066"/>
            <a:ext cx="21031200" cy="6550729"/>
          </a:xfrm>
        </p:spPr>
        <p:txBody>
          <a:bodyPr anchor="b"/>
          <a:lstStyle>
            <a:lvl1pPr>
              <a:defRPr sz="12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9E03063-67A0-6808-725D-BEAC92339F7F}"/>
              </a:ext>
            </a:extLst>
          </p:cNvPr>
          <p:cNvSpPr>
            <a:spLocks noGrp="1"/>
          </p:cNvSpPr>
          <p:nvPr>
            <p:ph type="body" idx="1"/>
          </p:nvPr>
        </p:nvSpPr>
        <p:spPr>
          <a:xfrm>
            <a:off x="1663700" y="10538768"/>
            <a:ext cx="21031200" cy="34448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1EA52DE-8F35-9648-81CF-66A17D590D51}"/>
              </a:ext>
            </a:extLst>
          </p:cNvPr>
          <p:cNvSpPr>
            <a:spLocks noGrp="1"/>
          </p:cNvSpPr>
          <p:nvPr>
            <p:ph type="dt" sz="half" idx="10"/>
          </p:nvPr>
        </p:nvSpPr>
        <p:spPr/>
        <p:txBody>
          <a:bodyPr/>
          <a:lstStyle/>
          <a:p>
            <a:fld id="{196236CE-4F32-411D-8DB2-418E67E4A3BB}" type="datetimeFigureOut">
              <a:rPr lang="es-CO" smtClean="0"/>
              <a:t>27/03/2023</a:t>
            </a:fld>
            <a:endParaRPr lang="es-CO"/>
          </a:p>
        </p:txBody>
      </p:sp>
      <p:sp>
        <p:nvSpPr>
          <p:cNvPr id="5" name="Marcador de pie de página 4">
            <a:extLst>
              <a:ext uri="{FF2B5EF4-FFF2-40B4-BE49-F238E27FC236}">
                <a16:creationId xmlns:a16="http://schemas.microsoft.com/office/drawing/2014/main" id="{07FF828C-0734-1462-0CC1-69DA6302926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03CD138-D897-A033-BB6E-D3E6268F768C}"/>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88367859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6D329A-D374-07E1-DBC9-FCBC98980D3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AC310233-9615-1721-A240-F1A50C3BB261}"/>
              </a:ext>
            </a:extLst>
          </p:cNvPr>
          <p:cNvSpPr>
            <a:spLocks noGrp="1"/>
          </p:cNvSpPr>
          <p:nvPr>
            <p:ph sz="half" idx="1"/>
          </p:nvPr>
        </p:nvSpPr>
        <p:spPr>
          <a:xfrm>
            <a:off x="1676400" y="4192176"/>
            <a:ext cx="10363200" cy="999196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C40CCD2-8E3A-5D1B-E8E4-99F7B415C99E}"/>
              </a:ext>
            </a:extLst>
          </p:cNvPr>
          <p:cNvSpPr>
            <a:spLocks noGrp="1"/>
          </p:cNvSpPr>
          <p:nvPr>
            <p:ph sz="half" idx="2"/>
          </p:nvPr>
        </p:nvSpPr>
        <p:spPr>
          <a:xfrm>
            <a:off x="12344400" y="4192176"/>
            <a:ext cx="10363200" cy="999196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5D5CDAA-88C1-26D2-F00B-6996B570234B}"/>
              </a:ext>
            </a:extLst>
          </p:cNvPr>
          <p:cNvSpPr>
            <a:spLocks noGrp="1"/>
          </p:cNvSpPr>
          <p:nvPr>
            <p:ph type="dt" sz="half" idx="10"/>
          </p:nvPr>
        </p:nvSpPr>
        <p:spPr/>
        <p:txBody>
          <a:bodyPr/>
          <a:lstStyle/>
          <a:p>
            <a:fld id="{196236CE-4F32-411D-8DB2-418E67E4A3BB}" type="datetimeFigureOut">
              <a:rPr lang="es-CO" smtClean="0"/>
              <a:t>27/03/2023</a:t>
            </a:fld>
            <a:endParaRPr lang="es-CO"/>
          </a:p>
        </p:txBody>
      </p:sp>
      <p:sp>
        <p:nvSpPr>
          <p:cNvPr id="6" name="Marcador de pie de página 5">
            <a:extLst>
              <a:ext uri="{FF2B5EF4-FFF2-40B4-BE49-F238E27FC236}">
                <a16:creationId xmlns:a16="http://schemas.microsoft.com/office/drawing/2014/main" id="{817D0999-3DC9-32C2-AD3C-918001321D6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55C66E3-812B-501E-6938-2B295BDA2E98}"/>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90297712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E8FAA2-24C4-4FFA-0199-E2FAAF56AAD1}"/>
              </a:ext>
            </a:extLst>
          </p:cNvPr>
          <p:cNvSpPr>
            <a:spLocks noGrp="1"/>
          </p:cNvSpPr>
          <p:nvPr>
            <p:ph type="title"/>
          </p:nvPr>
        </p:nvSpPr>
        <p:spPr>
          <a:xfrm>
            <a:off x="1679576" y="838437"/>
            <a:ext cx="21031200" cy="3043885"/>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F6C4EAB-C87E-D960-B39E-2A0B7BD70600}"/>
              </a:ext>
            </a:extLst>
          </p:cNvPr>
          <p:cNvSpPr>
            <a:spLocks noGrp="1"/>
          </p:cNvSpPr>
          <p:nvPr>
            <p:ph type="body" idx="1"/>
          </p:nvPr>
        </p:nvSpPr>
        <p:spPr>
          <a:xfrm>
            <a:off x="1679577" y="3860448"/>
            <a:ext cx="10315574" cy="1891946"/>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6C33C05-48C4-E532-7DD1-FD22E758459C}"/>
              </a:ext>
            </a:extLst>
          </p:cNvPr>
          <p:cNvSpPr>
            <a:spLocks noGrp="1"/>
          </p:cNvSpPr>
          <p:nvPr>
            <p:ph sz="half" idx="2"/>
          </p:nvPr>
        </p:nvSpPr>
        <p:spPr>
          <a:xfrm>
            <a:off x="1679577" y="5752394"/>
            <a:ext cx="10315574" cy="846090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788E393A-0C1B-0DD5-2AC6-3DB6C04BFEBA}"/>
              </a:ext>
            </a:extLst>
          </p:cNvPr>
          <p:cNvSpPr>
            <a:spLocks noGrp="1"/>
          </p:cNvSpPr>
          <p:nvPr>
            <p:ph type="body" sz="quarter" idx="3"/>
          </p:nvPr>
        </p:nvSpPr>
        <p:spPr>
          <a:xfrm>
            <a:off x="12344400" y="3860448"/>
            <a:ext cx="10366376" cy="1891946"/>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D2C7EC4-2F44-D747-2A24-848F2F9DBF60}"/>
              </a:ext>
            </a:extLst>
          </p:cNvPr>
          <p:cNvSpPr>
            <a:spLocks noGrp="1"/>
          </p:cNvSpPr>
          <p:nvPr>
            <p:ph sz="quarter" idx="4"/>
          </p:nvPr>
        </p:nvSpPr>
        <p:spPr>
          <a:xfrm>
            <a:off x="12344400" y="5752394"/>
            <a:ext cx="10366376" cy="846090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18918D84-AEF8-1795-3C52-2A09CF650A2F}"/>
              </a:ext>
            </a:extLst>
          </p:cNvPr>
          <p:cNvSpPr>
            <a:spLocks noGrp="1"/>
          </p:cNvSpPr>
          <p:nvPr>
            <p:ph type="dt" sz="half" idx="10"/>
          </p:nvPr>
        </p:nvSpPr>
        <p:spPr/>
        <p:txBody>
          <a:bodyPr/>
          <a:lstStyle/>
          <a:p>
            <a:fld id="{196236CE-4F32-411D-8DB2-418E67E4A3BB}" type="datetimeFigureOut">
              <a:rPr lang="es-CO" smtClean="0"/>
              <a:t>27/03/2023</a:t>
            </a:fld>
            <a:endParaRPr lang="es-CO"/>
          </a:p>
        </p:txBody>
      </p:sp>
      <p:sp>
        <p:nvSpPr>
          <p:cNvPr id="8" name="Marcador de pie de página 7">
            <a:extLst>
              <a:ext uri="{FF2B5EF4-FFF2-40B4-BE49-F238E27FC236}">
                <a16:creationId xmlns:a16="http://schemas.microsoft.com/office/drawing/2014/main" id="{13EE05A3-2C78-7CBF-CCF3-3187D3584306}"/>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7CC78D0F-0415-1644-62F3-C7DBDF960A80}"/>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01315003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5C590B-E179-D1DC-11C1-121381E7F3D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C70ED680-13A9-7D61-9F33-FEF05D88FF34}"/>
              </a:ext>
            </a:extLst>
          </p:cNvPr>
          <p:cNvSpPr>
            <a:spLocks noGrp="1"/>
          </p:cNvSpPr>
          <p:nvPr>
            <p:ph type="dt" sz="half" idx="10"/>
          </p:nvPr>
        </p:nvSpPr>
        <p:spPr/>
        <p:txBody>
          <a:bodyPr/>
          <a:lstStyle/>
          <a:p>
            <a:fld id="{196236CE-4F32-411D-8DB2-418E67E4A3BB}" type="datetimeFigureOut">
              <a:rPr lang="es-CO" smtClean="0"/>
              <a:t>27/03/2023</a:t>
            </a:fld>
            <a:endParaRPr lang="es-CO"/>
          </a:p>
        </p:txBody>
      </p:sp>
      <p:sp>
        <p:nvSpPr>
          <p:cNvPr id="4" name="Marcador de pie de página 3">
            <a:extLst>
              <a:ext uri="{FF2B5EF4-FFF2-40B4-BE49-F238E27FC236}">
                <a16:creationId xmlns:a16="http://schemas.microsoft.com/office/drawing/2014/main" id="{876B8E89-1122-C805-13D3-AC9C3F23E54E}"/>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20247290-17F5-0739-8C37-4F64E2E9DDA2}"/>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171187095"/>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02CB57D-AD91-4246-AEC7-420F816DE103}"/>
              </a:ext>
            </a:extLst>
          </p:cNvPr>
          <p:cNvSpPr>
            <a:spLocks noGrp="1"/>
          </p:cNvSpPr>
          <p:nvPr>
            <p:ph type="dt" sz="half" idx="10"/>
          </p:nvPr>
        </p:nvSpPr>
        <p:spPr/>
        <p:txBody>
          <a:bodyPr/>
          <a:lstStyle/>
          <a:p>
            <a:fld id="{196236CE-4F32-411D-8DB2-418E67E4A3BB}" type="datetimeFigureOut">
              <a:rPr lang="es-CO" smtClean="0"/>
              <a:t>27/03/2023</a:t>
            </a:fld>
            <a:endParaRPr lang="es-CO"/>
          </a:p>
        </p:txBody>
      </p:sp>
      <p:sp>
        <p:nvSpPr>
          <p:cNvPr id="3" name="Marcador de pie de página 2">
            <a:extLst>
              <a:ext uri="{FF2B5EF4-FFF2-40B4-BE49-F238E27FC236}">
                <a16:creationId xmlns:a16="http://schemas.microsoft.com/office/drawing/2014/main" id="{DE446DAE-95FA-009E-CC47-C95A41E1FD8D}"/>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86B313A9-3226-AD93-A2C6-AD51CC3C8F8E}"/>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316315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5EB7A-1F21-2418-62AC-CA4A743B7CB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7C89E25-7328-35AA-9CFE-35D6D3A66FC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CE1BA85-CF4C-FDE5-B1D5-FFD9CDF25C7F}"/>
              </a:ext>
            </a:extLst>
          </p:cNvPr>
          <p:cNvSpPr>
            <a:spLocks noGrp="1"/>
          </p:cNvSpPr>
          <p:nvPr>
            <p:ph type="dt" sz="half" idx="10"/>
          </p:nvPr>
        </p:nvSpPr>
        <p:spPr/>
        <p:txBody>
          <a:bodyPr/>
          <a:lstStyle/>
          <a:p>
            <a:fld id="{196236CE-4F32-411D-8DB2-418E67E4A3BB}" type="datetimeFigureOut">
              <a:rPr lang="es-CO" smtClean="0"/>
              <a:t>27/03/2023</a:t>
            </a:fld>
            <a:endParaRPr lang="es-CO"/>
          </a:p>
        </p:txBody>
      </p:sp>
      <p:sp>
        <p:nvSpPr>
          <p:cNvPr id="5" name="Marcador de pie de página 4">
            <a:extLst>
              <a:ext uri="{FF2B5EF4-FFF2-40B4-BE49-F238E27FC236}">
                <a16:creationId xmlns:a16="http://schemas.microsoft.com/office/drawing/2014/main" id="{D1AE8223-8D9C-B962-1887-80EFDBCBFDA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7602EE9-DFC0-F878-8A15-6F126840D779}"/>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51949347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0AC7A8-D97D-7BF2-C709-478B40EBC748}"/>
              </a:ext>
            </a:extLst>
          </p:cNvPr>
          <p:cNvSpPr>
            <a:spLocks noGrp="1"/>
          </p:cNvSpPr>
          <p:nvPr>
            <p:ph type="title"/>
          </p:nvPr>
        </p:nvSpPr>
        <p:spPr>
          <a:xfrm>
            <a:off x="1679577" y="1049867"/>
            <a:ext cx="7864474" cy="3674533"/>
          </a:xfrm>
        </p:spPr>
        <p:txBody>
          <a:bodyPr anchor="b"/>
          <a:lstStyle>
            <a:lvl1pPr>
              <a:defRPr sz="64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6DC4CF9-097F-E474-6334-AE45A60F3DF4}"/>
              </a:ext>
            </a:extLst>
          </p:cNvPr>
          <p:cNvSpPr>
            <a:spLocks noGrp="1"/>
          </p:cNvSpPr>
          <p:nvPr>
            <p:ph idx="1"/>
          </p:nvPr>
        </p:nvSpPr>
        <p:spPr>
          <a:xfrm>
            <a:off x="10366376" y="2267422"/>
            <a:ext cx="12344400" cy="11191287"/>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D594CDC9-0A47-11A9-C869-18B487238E7E}"/>
              </a:ext>
            </a:extLst>
          </p:cNvPr>
          <p:cNvSpPr>
            <a:spLocks noGrp="1"/>
          </p:cNvSpPr>
          <p:nvPr>
            <p:ph type="body" sz="half" idx="2"/>
          </p:nvPr>
        </p:nvSpPr>
        <p:spPr>
          <a:xfrm>
            <a:off x="1679577" y="4724400"/>
            <a:ext cx="7864474" cy="8752535"/>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3D6DC97-C50A-BC00-B537-98BD9FA17305}"/>
              </a:ext>
            </a:extLst>
          </p:cNvPr>
          <p:cNvSpPr>
            <a:spLocks noGrp="1"/>
          </p:cNvSpPr>
          <p:nvPr>
            <p:ph type="dt" sz="half" idx="10"/>
          </p:nvPr>
        </p:nvSpPr>
        <p:spPr/>
        <p:txBody>
          <a:bodyPr/>
          <a:lstStyle/>
          <a:p>
            <a:fld id="{196236CE-4F32-411D-8DB2-418E67E4A3BB}" type="datetimeFigureOut">
              <a:rPr lang="es-CO" smtClean="0"/>
              <a:t>27/03/2023</a:t>
            </a:fld>
            <a:endParaRPr lang="es-CO"/>
          </a:p>
        </p:txBody>
      </p:sp>
      <p:sp>
        <p:nvSpPr>
          <p:cNvPr id="6" name="Marcador de pie de página 5">
            <a:extLst>
              <a:ext uri="{FF2B5EF4-FFF2-40B4-BE49-F238E27FC236}">
                <a16:creationId xmlns:a16="http://schemas.microsoft.com/office/drawing/2014/main" id="{DD58105C-F68F-2B87-9F52-3E657ABD47B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D119A49-5F04-1084-B58D-3F6B41EF8059}"/>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06292828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B84276-D5D4-5297-B964-54FA2EE8305F}"/>
              </a:ext>
            </a:extLst>
          </p:cNvPr>
          <p:cNvSpPr>
            <a:spLocks noGrp="1"/>
          </p:cNvSpPr>
          <p:nvPr>
            <p:ph type="title"/>
          </p:nvPr>
        </p:nvSpPr>
        <p:spPr>
          <a:xfrm>
            <a:off x="1679577" y="1049867"/>
            <a:ext cx="7864474" cy="3674533"/>
          </a:xfrm>
        </p:spPr>
        <p:txBody>
          <a:bodyPr anchor="b"/>
          <a:lstStyle>
            <a:lvl1pPr>
              <a:defRPr sz="64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7B8A739C-6D84-8D9B-2503-4F43E3C2A92F}"/>
              </a:ext>
            </a:extLst>
          </p:cNvPr>
          <p:cNvSpPr>
            <a:spLocks noGrp="1"/>
          </p:cNvSpPr>
          <p:nvPr>
            <p:ph type="pic" idx="1"/>
          </p:nvPr>
        </p:nvSpPr>
        <p:spPr>
          <a:xfrm>
            <a:off x="10366376" y="2267422"/>
            <a:ext cx="12344400" cy="11191287"/>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FF996159-5780-0C3F-43B7-BBF241E0D9E8}"/>
              </a:ext>
            </a:extLst>
          </p:cNvPr>
          <p:cNvSpPr>
            <a:spLocks noGrp="1"/>
          </p:cNvSpPr>
          <p:nvPr>
            <p:ph type="body" sz="half" idx="2"/>
          </p:nvPr>
        </p:nvSpPr>
        <p:spPr>
          <a:xfrm>
            <a:off x="1679577" y="4724400"/>
            <a:ext cx="7864474" cy="8752535"/>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91DEAA3-7812-47FA-3405-E8A3795A001A}"/>
              </a:ext>
            </a:extLst>
          </p:cNvPr>
          <p:cNvSpPr>
            <a:spLocks noGrp="1"/>
          </p:cNvSpPr>
          <p:nvPr>
            <p:ph type="dt" sz="half" idx="10"/>
          </p:nvPr>
        </p:nvSpPr>
        <p:spPr/>
        <p:txBody>
          <a:bodyPr/>
          <a:lstStyle/>
          <a:p>
            <a:fld id="{196236CE-4F32-411D-8DB2-418E67E4A3BB}" type="datetimeFigureOut">
              <a:rPr lang="es-CO" smtClean="0"/>
              <a:t>27/03/2023</a:t>
            </a:fld>
            <a:endParaRPr lang="es-CO"/>
          </a:p>
        </p:txBody>
      </p:sp>
      <p:sp>
        <p:nvSpPr>
          <p:cNvPr id="6" name="Marcador de pie de página 5">
            <a:extLst>
              <a:ext uri="{FF2B5EF4-FFF2-40B4-BE49-F238E27FC236}">
                <a16:creationId xmlns:a16="http://schemas.microsoft.com/office/drawing/2014/main" id="{76ABE70D-1CC3-83B4-FA71-5BB907C604B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A9632DF-E794-5109-FAE6-78D57A69F68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4101294192"/>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D55B3-65EF-D4D0-3260-9EAF7703E0D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5716B8D8-A81E-7428-6FFF-3D7425D886C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7C14EBC-BD4A-0F87-DF4F-400C55DB4726}"/>
              </a:ext>
            </a:extLst>
          </p:cNvPr>
          <p:cNvSpPr>
            <a:spLocks noGrp="1"/>
          </p:cNvSpPr>
          <p:nvPr>
            <p:ph type="dt" sz="half" idx="10"/>
          </p:nvPr>
        </p:nvSpPr>
        <p:spPr/>
        <p:txBody>
          <a:bodyPr/>
          <a:lstStyle/>
          <a:p>
            <a:fld id="{196236CE-4F32-411D-8DB2-418E67E4A3BB}" type="datetimeFigureOut">
              <a:rPr lang="es-CO" smtClean="0"/>
              <a:t>27/03/2023</a:t>
            </a:fld>
            <a:endParaRPr lang="es-CO"/>
          </a:p>
        </p:txBody>
      </p:sp>
      <p:sp>
        <p:nvSpPr>
          <p:cNvPr id="5" name="Marcador de pie de página 4">
            <a:extLst>
              <a:ext uri="{FF2B5EF4-FFF2-40B4-BE49-F238E27FC236}">
                <a16:creationId xmlns:a16="http://schemas.microsoft.com/office/drawing/2014/main" id="{414BF956-80C8-FD2B-9C09-24BCFB755AB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E55F0A4-109B-382A-F1AE-4B90898705E4}"/>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656930803"/>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9BACC0B-9073-9F64-D364-0395C611B4B0}"/>
              </a:ext>
            </a:extLst>
          </p:cNvPr>
          <p:cNvSpPr>
            <a:spLocks noGrp="1"/>
          </p:cNvSpPr>
          <p:nvPr>
            <p:ph type="title" orient="vert"/>
          </p:nvPr>
        </p:nvSpPr>
        <p:spPr>
          <a:xfrm>
            <a:off x="17449800" y="838435"/>
            <a:ext cx="5257800" cy="13345702"/>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561F7D8-2B73-C922-805F-ADC1D220A4C3}"/>
              </a:ext>
            </a:extLst>
          </p:cNvPr>
          <p:cNvSpPr>
            <a:spLocks noGrp="1"/>
          </p:cNvSpPr>
          <p:nvPr>
            <p:ph type="body" orient="vert" idx="1"/>
          </p:nvPr>
        </p:nvSpPr>
        <p:spPr>
          <a:xfrm>
            <a:off x="1676400" y="838435"/>
            <a:ext cx="15468600" cy="13345702"/>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D368CF1-7812-B970-2A91-5E87B3917E6F}"/>
              </a:ext>
            </a:extLst>
          </p:cNvPr>
          <p:cNvSpPr>
            <a:spLocks noGrp="1"/>
          </p:cNvSpPr>
          <p:nvPr>
            <p:ph type="dt" sz="half" idx="10"/>
          </p:nvPr>
        </p:nvSpPr>
        <p:spPr/>
        <p:txBody>
          <a:bodyPr/>
          <a:lstStyle/>
          <a:p>
            <a:fld id="{196236CE-4F32-411D-8DB2-418E67E4A3BB}" type="datetimeFigureOut">
              <a:rPr lang="es-CO" smtClean="0"/>
              <a:t>27/03/2023</a:t>
            </a:fld>
            <a:endParaRPr lang="es-CO"/>
          </a:p>
        </p:txBody>
      </p:sp>
      <p:sp>
        <p:nvSpPr>
          <p:cNvPr id="5" name="Marcador de pie de página 4">
            <a:extLst>
              <a:ext uri="{FF2B5EF4-FFF2-40B4-BE49-F238E27FC236}">
                <a16:creationId xmlns:a16="http://schemas.microsoft.com/office/drawing/2014/main" id="{E55EA4CF-E93D-D6A9-B0C7-454D0A0B076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5F34715-8069-929E-E2BB-0370BA1ECBE5}"/>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554292746"/>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En blanco" type="tx" preserve="1">
  <p:cSld name="1_En blanco">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2125614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FA2C13-AAB2-73A3-76B8-33BE45F3AD96}"/>
              </a:ext>
            </a:extLst>
          </p:cNvPr>
          <p:cNvSpPr>
            <a:spLocks noGrp="1"/>
          </p:cNvSpPr>
          <p:nvPr>
            <p:ph type="title"/>
          </p:nvPr>
        </p:nvSpPr>
        <p:spPr>
          <a:xfrm>
            <a:off x="1663700" y="3926066"/>
            <a:ext cx="21031200" cy="6550729"/>
          </a:xfrm>
        </p:spPr>
        <p:txBody>
          <a:bodyPr anchor="b"/>
          <a:lstStyle>
            <a:lvl1pPr>
              <a:defRPr sz="12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9E03063-67A0-6808-725D-BEAC92339F7F}"/>
              </a:ext>
            </a:extLst>
          </p:cNvPr>
          <p:cNvSpPr>
            <a:spLocks noGrp="1"/>
          </p:cNvSpPr>
          <p:nvPr>
            <p:ph type="body" idx="1"/>
          </p:nvPr>
        </p:nvSpPr>
        <p:spPr>
          <a:xfrm>
            <a:off x="1663700" y="10538768"/>
            <a:ext cx="21031200" cy="34448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1EA52DE-8F35-9648-81CF-66A17D590D51}"/>
              </a:ext>
            </a:extLst>
          </p:cNvPr>
          <p:cNvSpPr>
            <a:spLocks noGrp="1"/>
          </p:cNvSpPr>
          <p:nvPr>
            <p:ph type="dt" sz="half" idx="10"/>
          </p:nvPr>
        </p:nvSpPr>
        <p:spPr/>
        <p:txBody>
          <a:bodyPr/>
          <a:lstStyle/>
          <a:p>
            <a:fld id="{196236CE-4F32-411D-8DB2-418E67E4A3BB}" type="datetimeFigureOut">
              <a:rPr lang="es-CO" smtClean="0"/>
              <a:t>27/03/2023</a:t>
            </a:fld>
            <a:endParaRPr lang="es-CO"/>
          </a:p>
        </p:txBody>
      </p:sp>
      <p:sp>
        <p:nvSpPr>
          <p:cNvPr id="5" name="Marcador de pie de página 4">
            <a:extLst>
              <a:ext uri="{FF2B5EF4-FFF2-40B4-BE49-F238E27FC236}">
                <a16:creationId xmlns:a16="http://schemas.microsoft.com/office/drawing/2014/main" id="{07FF828C-0734-1462-0CC1-69DA6302926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03CD138-D897-A033-BB6E-D3E6268F768C}"/>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6410544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6D329A-D374-07E1-DBC9-FCBC98980D3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AC310233-9615-1721-A240-F1A50C3BB261}"/>
              </a:ext>
            </a:extLst>
          </p:cNvPr>
          <p:cNvSpPr>
            <a:spLocks noGrp="1"/>
          </p:cNvSpPr>
          <p:nvPr>
            <p:ph sz="half" idx="1"/>
          </p:nvPr>
        </p:nvSpPr>
        <p:spPr>
          <a:xfrm>
            <a:off x="1676400" y="4192176"/>
            <a:ext cx="10363200" cy="999196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C40CCD2-8E3A-5D1B-E8E4-99F7B415C99E}"/>
              </a:ext>
            </a:extLst>
          </p:cNvPr>
          <p:cNvSpPr>
            <a:spLocks noGrp="1"/>
          </p:cNvSpPr>
          <p:nvPr>
            <p:ph sz="half" idx="2"/>
          </p:nvPr>
        </p:nvSpPr>
        <p:spPr>
          <a:xfrm>
            <a:off x="12344400" y="4192176"/>
            <a:ext cx="10363200" cy="999196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5D5CDAA-88C1-26D2-F00B-6996B570234B}"/>
              </a:ext>
            </a:extLst>
          </p:cNvPr>
          <p:cNvSpPr>
            <a:spLocks noGrp="1"/>
          </p:cNvSpPr>
          <p:nvPr>
            <p:ph type="dt" sz="half" idx="10"/>
          </p:nvPr>
        </p:nvSpPr>
        <p:spPr/>
        <p:txBody>
          <a:bodyPr/>
          <a:lstStyle/>
          <a:p>
            <a:fld id="{196236CE-4F32-411D-8DB2-418E67E4A3BB}" type="datetimeFigureOut">
              <a:rPr lang="es-CO" smtClean="0"/>
              <a:t>27/03/2023</a:t>
            </a:fld>
            <a:endParaRPr lang="es-CO"/>
          </a:p>
        </p:txBody>
      </p:sp>
      <p:sp>
        <p:nvSpPr>
          <p:cNvPr id="6" name="Marcador de pie de página 5">
            <a:extLst>
              <a:ext uri="{FF2B5EF4-FFF2-40B4-BE49-F238E27FC236}">
                <a16:creationId xmlns:a16="http://schemas.microsoft.com/office/drawing/2014/main" id="{817D0999-3DC9-32C2-AD3C-918001321D6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55C66E3-812B-501E-6938-2B295BDA2E98}"/>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67027118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E8FAA2-24C4-4FFA-0199-E2FAAF56AAD1}"/>
              </a:ext>
            </a:extLst>
          </p:cNvPr>
          <p:cNvSpPr>
            <a:spLocks noGrp="1"/>
          </p:cNvSpPr>
          <p:nvPr>
            <p:ph type="title"/>
          </p:nvPr>
        </p:nvSpPr>
        <p:spPr>
          <a:xfrm>
            <a:off x="1679576" y="838437"/>
            <a:ext cx="21031200" cy="3043885"/>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F6C4EAB-C87E-D960-B39E-2A0B7BD70600}"/>
              </a:ext>
            </a:extLst>
          </p:cNvPr>
          <p:cNvSpPr>
            <a:spLocks noGrp="1"/>
          </p:cNvSpPr>
          <p:nvPr>
            <p:ph type="body" idx="1"/>
          </p:nvPr>
        </p:nvSpPr>
        <p:spPr>
          <a:xfrm>
            <a:off x="1679577" y="3860448"/>
            <a:ext cx="10315574" cy="1891946"/>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6C33C05-48C4-E532-7DD1-FD22E758459C}"/>
              </a:ext>
            </a:extLst>
          </p:cNvPr>
          <p:cNvSpPr>
            <a:spLocks noGrp="1"/>
          </p:cNvSpPr>
          <p:nvPr>
            <p:ph sz="half" idx="2"/>
          </p:nvPr>
        </p:nvSpPr>
        <p:spPr>
          <a:xfrm>
            <a:off x="1679577" y="5752394"/>
            <a:ext cx="10315574" cy="846090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788E393A-0C1B-0DD5-2AC6-3DB6C04BFEBA}"/>
              </a:ext>
            </a:extLst>
          </p:cNvPr>
          <p:cNvSpPr>
            <a:spLocks noGrp="1"/>
          </p:cNvSpPr>
          <p:nvPr>
            <p:ph type="body" sz="quarter" idx="3"/>
          </p:nvPr>
        </p:nvSpPr>
        <p:spPr>
          <a:xfrm>
            <a:off x="12344400" y="3860448"/>
            <a:ext cx="10366376" cy="1891946"/>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D2C7EC4-2F44-D747-2A24-848F2F9DBF60}"/>
              </a:ext>
            </a:extLst>
          </p:cNvPr>
          <p:cNvSpPr>
            <a:spLocks noGrp="1"/>
          </p:cNvSpPr>
          <p:nvPr>
            <p:ph sz="quarter" idx="4"/>
          </p:nvPr>
        </p:nvSpPr>
        <p:spPr>
          <a:xfrm>
            <a:off x="12344400" y="5752394"/>
            <a:ext cx="10366376" cy="846090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18918D84-AEF8-1795-3C52-2A09CF650A2F}"/>
              </a:ext>
            </a:extLst>
          </p:cNvPr>
          <p:cNvSpPr>
            <a:spLocks noGrp="1"/>
          </p:cNvSpPr>
          <p:nvPr>
            <p:ph type="dt" sz="half" idx="10"/>
          </p:nvPr>
        </p:nvSpPr>
        <p:spPr/>
        <p:txBody>
          <a:bodyPr/>
          <a:lstStyle/>
          <a:p>
            <a:fld id="{196236CE-4F32-411D-8DB2-418E67E4A3BB}" type="datetimeFigureOut">
              <a:rPr lang="es-CO" smtClean="0"/>
              <a:t>27/03/2023</a:t>
            </a:fld>
            <a:endParaRPr lang="es-CO"/>
          </a:p>
        </p:txBody>
      </p:sp>
      <p:sp>
        <p:nvSpPr>
          <p:cNvPr id="8" name="Marcador de pie de página 7">
            <a:extLst>
              <a:ext uri="{FF2B5EF4-FFF2-40B4-BE49-F238E27FC236}">
                <a16:creationId xmlns:a16="http://schemas.microsoft.com/office/drawing/2014/main" id="{13EE05A3-2C78-7CBF-CCF3-3187D3584306}"/>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7CC78D0F-0415-1644-62F3-C7DBDF960A80}"/>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419880395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5C590B-E179-D1DC-11C1-121381E7F3D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C70ED680-13A9-7D61-9F33-FEF05D88FF34}"/>
              </a:ext>
            </a:extLst>
          </p:cNvPr>
          <p:cNvSpPr>
            <a:spLocks noGrp="1"/>
          </p:cNvSpPr>
          <p:nvPr>
            <p:ph type="dt" sz="half" idx="10"/>
          </p:nvPr>
        </p:nvSpPr>
        <p:spPr/>
        <p:txBody>
          <a:bodyPr/>
          <a:lstStyle/>
          <a:p>
            <a:fld id="{196236CE-4F32-411D-8DB2-418E67E4A3BB}" type="datetimeFigureOut">
              <a:rPr lang="es-CO" smtClean="0"/>
              <a:t>27/03/2023</a:t>
            </a:fld>
            <a:endParaRPr lang="es-CO"/>
          </a:p>
        </p:txBody>
      </p:sp>
      <p:sp>
        <p:nvSpPr>
          <p:cNvPr id="4" name="Marcador de pie de página 3">
            <a:extLst>
              <a:ext uri="{FF2B5EF4-FFF2-40B4-BE49-F238E27FC236}">
                <a16:creationId xmlns:a16="http://schemas.microsoft.com/office/drawing/2014/main" id="{876B8E89-1122-C805-13D3-AC9C3F23E54E}"/>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20247290-17F5-0739-8C37-4F64E2E9DDA2}"/>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59807696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02CB57D-AD91-4246-AEC7-420F816DE103}"/>
              </a:ext>
            </a:extLst>
          </p:cNvPr>
          <p:cNvSpPr>
            <a:spLocks noGrp="1"/>
          </p:cNvSpPr>
          <p:nvPr>
            <p:ph type="dt" sz="half" idx="10"/>
          </p:nvPr>
        </p:nvSpPr>
        <p:spPr/>
        <p:txBody>
          <a:bodyPr/>
          <a:lstStyle/>
          <a:p>
            <a:fld id="{196236CE-4F32-411D-8DB2-418E67E4A3BB}" type="datetimeFigureOut">
              <a:rPr lang="es-CO" smtClean="0"/>
              <a:t>27/03/2023</a:t>
            </a:fld>
            <a:endParaRPr lang="es-CO"/>
          </a:p>
        </p:txBody>
      </p:sp>
      <p:sp>
        <p:nvSpPr>
          <p:cNvPr id="3" name="Marcador de pie de página 2">
            <a:extLst>
              <a:ext uri="{FF2B5EF4-FFF2-40B4-BE49-F238E27FC236}">
                <a16:creationId xmlns:a16="http://schemas.microsoft.com/office/drawing/2014/main" id="{DE446DAE-95FA-009E-CC47-C95A41E1FD8D}"/>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86B313A9-3226-AD93-A2C6-AD51CC3C8F8E}"/>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490541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0AC7A8-D97D-7BF2-C709-478B40EBC748}"/>
              </a:ext>
            </a:extLst>
          </p:cNvPr>
          <p:cNvSpPr>
            <a:spLocks noGrp="1"/>
          </p:cNvSpPr>
          <p:nvPr>
            <p:ph type="title"/>
          </p:nvPr>
        </p:nvSpPr>
        <p:spPr>
          <a:xfrm>
            <a:off x="1679577" y="1049867"/>
            <a:ext cx="7864474" cy="3674533"/>
          </a:xfrm>
        </p:spPr>
        <p:txBody>
          <a:bodyPr anchor="b"/>
          <a:lstStyle>
            <a:lvl1pPr>
              <a:defRPr sz="64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6DC4CF9-097F-E474-6334-AE45A60F3DF4}"/>
              </a:ext>
            </a:extLst>
          </p:cNvPr>
          <p:cNvSpPr>
            <a:spLocks noGrp="1"/>
          </p:cNvSpPr>
          <p:nvPr>
            <p:ph idx="1"/>
          </p:nvPr>
        </p:nvSpPr>
        <p:spPr>
          <a:xfrm>
            <a:off x="10366376" y="2267422"/>
            <a:ext cx="12344400" cy="11191287"/>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D594CDC9-0A47-11A9-C869-18B487238E7E}"/>
              </a:ext>
            </a:extLst>
          </p:cNvPr>
          <p:cNvSpPr>
            <a:spLocks noGrp="1"/>
          </p:cNvSpPr>
          <p:nvPr>
            <p:ph type="body" sz="half" idx="2"/>
          </p:nvPr>
        </p:nvSpPr>
        <p:spPr>
          <a:xfrm>
            <a:off x="1679577" y="4724400"/>
            <a:ext cx="7864474" cy="8752535"/>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3D6DC97-C50A-BC00-B537-98BD9FA17305}"/>
              </a:ext>
            </a:extLst>
          </p:cNvPr>
          <p:cNvSpPr>
            <a:spLocks noGrp="1"/>
          </p:cNvSpPr>
          <p:nvPr>
            <p:ph type="dt" sz="half" idx="10"/>
          </p:nvPr>
        </p:nvSpPr>
        <p:spPr/>
        <p:txBody>
          <a:bodyPr/>
          <a:lstStyle/>
          <a:p>
            <a:fld id="{196236CE-4F32-411D-8DB2-418E67E4A3BB}" type="datetimeFigureOut">
              <a:rPr lang="es-CO" smtClean="0"/>
              <a:t>27/03/2023</a:t>
            </a:fld>
            <a:endParaRPr lang="es-CO"/>
          </a:p>
        </p:txBody>
      </p:sp>
      <p:sp>
        <p:nvSpPr>
          <p:cNvPr id="6" name="Marcador de pie de página 5">
            <a:extLst>
              <a:ext uri="{FF2B5EF4-FFF2-40B4-BE49-F238E27FC236}">
                <a16:creationId xmlns:a16="http://schemas.microsoft.com/office/drawing/2014/main" id="{DD58105C-F68F-2B87-9F52-3E657ABD47B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D119A49-5F04-1084-B58D-3F6B41EF8059}"/>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77965396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B84276-D5D4-5297-B964-54FA2EE8305F}"/>
              </a:ext>
            </a:extLst>
          </p:cNvPr>
          <p:cNvSpPr>
            <a:spLocks noGrp="1"/>
          </p:cNvSpPr>
          <p:nvPr>
            <p:ph type="title"/>
          </p:nvPr>
        </p:nvSpPr>
        <p:spPr>
          <a:xfrm>
            <a:off x="1679577" y="1049867"/>
            <a:ext cx="7864474" cy="3674533"/>
          </a:xfrm>
        </p:spPr>
        <p:txBody>
          <a:bodyPr anchor="b"/>
          <a:lstStyle>
            <a:lvl1pPr>
              <a:defRPr sz="64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7B8A739C-6D84-8D9B-2503-4F43E3C2A92F}"/>
              </a:ext>
            </a:extLst>
          </p:cNvPr>
          <p:cNvSpPr>
            <a:spLocks noGrp="1"/>
          </p:cNvSpPr>
          <p:nvPr>
            <p:ph type="pic" idx="1"/>
          </p:nvPr>
        </p:nvSpPr>
        <p:spPr>
          <a:xfrm>
            <a:off x="10366376" y="2267422"/>
            <a:ext cx="12344400" cy="11191287"/>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FF996159-5780-0C3F-43B7-BBF241E0D9E8}"/>
              </a:ext>
            </a:extLst>
          </p:cNvPr>
          <p:cNvSpPr>
            <a:spLocks noGrp="1"/>
          </p:cNvSpPr>
          <p:nvPr>
            <p:ph type="body" sz="half" idx="2"/>
          </p:nvPr>
        </p:nvSpPr>
        <p:spPr>
          <a:xfrm>
            <a:off x="1679577" y="4724400"/>
            <a:ext cx="7864474" cy="8752535"/>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91DEAA3-7812-47FA-3405-E8A3795A001A}"/>
              </a:ext>
            </a:extLst>
          </p:cNvPr>
          <p:cNvSpPr>
            <a:spLocks noGrp="1"/>
          </p:cNvSpPr>
          <p:nvPr>
            <p:ph type="dt" sz="half" idx="10"/>
          </p:nvPr>
        </p:nvSpPr>
        <p:spPr/>
        <p:txBody>
          <a:bodyPr/>
          <a:lstStyle/>
          <a:p>
            <a:fld id="{196236CE-4F32-411D-8DB2-418E67E4A3BB}" type="datetimeFigureOut">
              <a:rPr lang="es-CO" smtClean="0"/>
              <a:t>27/03/2023</a:t>
            </a:fld>
            <a:endParaRPr lang="es-CO"/>
          </a:p>
        </p:txBody>
      </p:sp>
      <p:sp>
        <p:nvSpPr>
          <p:cNvPr id="6" name="Marcador de pie de página 5">
            <a:extLst>
              <a:ext uri="{FF2B5EF4-FFF2-40B4-BE49-F238E27FC236}">
                <a16:creationId xmlns:a16="http://schemas.microsoft.com/office/drawing/2014/main" id="{76ABE70D-1CC3-83B4-FA71-5BB907C604B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A9632DF-E794-5109-FAE6-78D57A69F68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20941741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FD5AF46-28BA-D31A-4C1E-FDDDCAEF6F8D}"/>
              </a:ext>
            </a:extLst>
          </p:cNvPr>
          <p:cNvSpPr>
            <a:spLocks noGrp="1"/>
          </p:cNvSpPr>
          <p:nvPr>
            <p:ph type="title"/>
          </p:nvPr>
        </p:nvSpPr>
        <p:spPr>
          <a:xfrm>
            <a:off x="1676400" y="838437"/>
            <a:ext cx="21031200" cy="3043885"/>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7D08F8F-1FFA-7EB9-A94C-171B59D4A80B}"/>
              </a:ext>
            </a:extLst>
          </p:cNvPr>
          <p:cNvSpPr>
            <a:spLocks noGrp="1"/>
          </p:cNvSpPr>
          <p:nvPr>
            <p:ph type="body" idx="1"/>
          </p:nvPr>
        </p:nvSpPr>
        <p:spPr>
          <a:xfrm>
            <a:off x="1676400" y="4192176"/>
            <a:ext cx="21031200" cy="999196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B35D839-4E29-D6A2-51E2-5E6AD7EA5B55}"/>
              </a:ext>
            </a:extLst>
          </p:cNvPr>
          <p:cNvSpPr>
            <a:spLocks noGrp="1"/>
          </p:cNvSpPr>
          <p:nvPr>
            <p:ph type="dt" sz="half" idx="2"/>
          </p:nvPr>
        </p:nvSpPr>
        <p:spPr>
          <a:xfrm>
            <a:off x="1676400" y="14596064"/>
            <a:ext cx="5486400" cy="838435"/>
          </a:xfrm>
          <a:prstGeom prst="rect">
            <a:avLst/>
          </a:prstGeom>
        </p:spPr>
        <p:txBody>
          <a:bodyPr vert="horz" lIns="91440" tIns="45720" rIns="91440" bIns="45720" rtlCol="0" anchor="ctr"/>
          <a:lstStyle>
            <a:lvl1pPr algn="l">
              <a:defRPr sz="2400">
                <a:solidFill>
                  <a:schemeClr val="tx1">
                    <a:tint val="75000"/>
                  </a:schemeClr>
                </a:solidFill>
              </a:defRPr>
            </a:lvl1pPr>
          </a:lstStyle>
          <a:p>
            <a:fld id="{196236CE-4F32-411D-8DB2-418E67E4A3BB}" type="datetimeFigureOut">
              <a:rPr lang="es-CO" smtClean="0"/>
              <a:t>27/03/2023</a:t>
            </a:fld>
            <a:endParaRPr lang="es-CO"/>
          </a:p>
        </p:txBody>
      </p:sp>
      <p:sp>
        <p:nvSpPr>
          <p:cNvPr id="5" name="Marcador de pie de página 4">
            <a:extLst>
              <a:ext uri="{FF2B5EF4-FFF2-40B4-BE49-F238E27FC236}">
                <a16:creationId xmlns:a16="http://schemas.microsoft.com/office/drawing/2014/main" id="{F2933762-5A4F-F3E0-8FBA-8572666E4163}"/>
              </a:ext>
            </a:extLst>
          </p:cNvPr>
          <p:cNvSpPr>
            <a:spLocks noGrp="1"/>
          </p:cNvSpPr>
          <p:nvPr>
            <p:ph type="ftr" sz="quarter" idx="3"/>
          </p:nvPr>
        </p:nvSpPr>
        <p:spPr>
          <a:xfrm>
            <a:off x="8077200" y="14596064"/>
            <a:ext cx="8229600" cy="838435"/>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4132B89C-4A4B-EE38-199D-648DD1ABB581}"/>
              </a:ext>
            </a:extLst>
          </p:cNvPr>
          <p:cNvSpPr>
            <a:spLocks noGrp="1"/>
          </p:cNvSpPr>
          <p:nvPr>
            <p:ph type="sldNum" sz="quarter" idx="4"/>
          </p:nvPr>
        </p:nvSpPr>
        <p:spPr>
          <a:xfrm>
            <a:off x="17221200" y="14596064"/>
            <a:ext cx="5486400" cy="838435"/>
          </a:xfrm>
          <a:prstGeom prst="rect">
            <a:avLst/>
          </a:prstGeom>
        </p:spPr>
        <p:txBody>
          <a:bodyPr vert="horz" lIns="91440" tIns="45720" rIns="91440" bIns="45720" rtlCol="0" anchor="ctr"/>
          <a:lstStyle>
            <a:lvl1pPr algn="r">
              <a:defRPr sz="2400">
                <a:solidFill>
                  <a:schemeClr val="tx1">
                    <a:tint val="75000"/>
                  </a:schemeClr>
                </a:solidFill>
              </a:defRPr>
            </a:lvl1p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6995845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sldNum="0"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s-CO"/>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FD5AF46-28BA-D31A-4C1E-FDDDCAEF6F8D}"/>
              </a:ext>
            </a:extLst>
          </p:cNvPr>
          <p:cNvSpPr>
            <a:spLocks noGrp="1"/>
          </p:cNvSpPr>
          <p:nvPr>
            <p:ph type="title"/>
          </p:nvPr>
        </p:nvSpPr>
        <p:spPr>
          <a:xfrm>
            <a:off x="1676400" y="838437"/>
            <a:ext cx="21031200" cy="3043885"/>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7D08F8F-1FFA-7EB9-A94C-171B59D4A80B}"/>
              </a:ext>
            </a:extLst>
          </p:cNvPr>
          <p:cNvSpPr>
            <a:spLocks noGrp="1"/>
          </p:cNvSpPr>
          <p:nvPr>
            <p:ph type="body" idx="1"/>
          </p:nvPr>
        </p:nvSpPr>
        <p:spPr>
          <a:xfrm>
            <a:off x="1676400" y="4192176"/>
            <a:ext cx="21031200" cy="999196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B35D839-4E29-D6A2-51E2-5E6AD7EA5B55}"/>
              </a:ext>
            </a:extLst>
          </p:cNvPr>
          <p:cNvSpPr>
            <a:spLocks noGrp="1"/>
          </p:cNvSpPr>
          <p:nvPr>
            <p:ph type="dt" sz="half" idx="2"/>
          </p:nvPr>
        </p:nvSpPr>
        <p:spPr>
          <a:xfrm>
            <a:off x="1676400" y="14596064"/>
            <a:ext cx="5486400" cy="838435"/>
          </a:xfrm>
          <a:prstGeom prst="rect">
            <a:avLst/>
          </a:prstGeom>
        </p:spPr>
        <p:txBody>
          <a:bodyPr vert="horz" lIns="91440" tIns="45720" rIns="91440" bIns="45720" rtlCol="0" anchor="ctr"/>
          <a:lstStyle>
            <a:lvl1pPr algn="l">
              <a:defRPr sz="2400">
                <a:solidFill>
                  <a:schemeClr val="tx1">
                    <a:tint val="75000"/>
                  </a:schemeClr>
                </a:solidFill>
              </a:defRPr>
            </a:lvl1pPr>
          </a:lstStyle>
          <a:p>
            <a:fld id="{196236CE-4F32-411D-8DB2-418E67E4A3BB}" type="datetimeFigureOut">
              <a:rPr lang="es-CO" smtClean="0"/>
              <a:t>27/03/2023</a:t>
            </a:fld>
            <a:endParaRPr lang="es-CO"/>
          </a:p>
        </p:txBody>
      </p:sp>
      <p:sp>
        <p:nvSpPr>
          <p:cNvPr id="5" name="Marcador de pie de página 4">
            <a:extLst>
              <a:ext uri="{FF2B5EF4-FFF2-40B4-BE49-F238E27FC236}">
                <a16:creationId xmlns:a16="http://schemas.microsoft.com/office/drawing/2014/main" id="{F2933762-5A4F-F3E0-8FBA-8572666E4163}"/>
              </a:ext>
            </a:extLst>
          </p:cNvPr>
          <p:cNvSpPr>
            <a:spLocks noGrp="1"/>
          </p:cNvSpPr>
          <p:nvPr>
            <p:ph type="ftr" sz="quarter" idx="3"/>
          </p:nvPr>
        </p:nvSpPr>
        <p:spPr>
          <a:xfrm>
            <a:off x="8077200" y="14596064"/>
            <a:ext cx="8229600" cy="838435"/>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4132B89C-4A4B-EE38-199D-648DD1ABB581}"/>
              </a:ext>
            </a:extLst>
          </p:cNvPr>
          <p:cNvSpPr>
            <a:spLocks noGrp="1"/>
          </p:cNvSpPr>
          <p:nvPr>
            <p:ph type="sldNum" sz="quarter" idx="4"/>
          </p:nvPr>
        </p:nvSpPr>
        <p:spPr>
          <a:xfrm>
            <a:off x="17221200" y="14596064"/>
            <a:ext cx="5486400" cy="838435"/>
          </a:xfrm>
          <a:prstGeom prst="rect">
            <a:avLst/>
          </a:prstGeom>
        </p:spPr>
        <p:txBody>
          <a:bodyPr vert="horz" lIns="91440" tIns="45720" rIns="91440" bIns="45720" rtlCol="0" anchor="ctr"/>
          <a:lstStyle>
            <a:lvl1pPr algn="r">
              <a:defRPr sz="2400">
                <a:solidFill>
                  <a:schemeClr val="tx1">
                    <a:tint val="75000"/>
                  </a:schemeClr>
                </a:solidFill>
              </a:defRPr>
            </a:lvl1pPr>
          </a:lstStyle>
          <a:p>
            <a:pPr marL="0" lvl="0" indent="0" algn="ct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0485886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sldNum="0"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s-CO"/>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drive.google.com/file/d/1YGTkxnxrVSH_5G6DPPEOrJqvWCDazJms/view?usp=sharing"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https://drive.google.com/file/d/1OixwFo4aXbSiolsU1jAd76Auw1t2U6-7/view?usp=shari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s://drive.google.com/file/d/1VxdFm_BdVZ8xf6vTwkmmqf28P4mHeiU6/view?usp=sharin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hyperlink" Target="https://drive.google.com/file/d/1dzt2hPr2o63Y8vFPIaiUIy_LeTWVwbRp/view?usp=sharing" TargetMode="Externa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7.jp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png"/><Relationship Id="rId7"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png"/><Relationship Id="rId7"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png"/><Relationship Id="rId7"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2.png"/><Relationship Id="rId9"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84.jpe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jp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hyperlink" Target="https://docs.google.com/spreadsheets/d/1eHuZO1BMWRyIsyA7JgHJ0kx2TPbF1cGL/edit?usp=sharing&amp;ouid=111609161891329426405&amp;rtpof=true&amp;sd=true" TargetMode="Externa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hyperlink" Target="https://drive.google.com/file/d/17JM5u1VZp8hIwQl-9jGXagEBMrAWukRA/view?usp=sharing" TargetMode="External"/><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89.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89.png"/></Relationships>
</file>

<file path=ppt/slides/_rels/slide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6" name="CuadroTexto 5"/>
          <p:cNvSpPr txBox="1"/>
          <p:nvPr/>
        </p:nvSpPr>
        <p:spPr>
          <a:xfrm>
            <a:off x="6660759" y="6165840"/>
            <a:ext cx="9535551" cy="3416320"/>
          </a:xfrm>
          <a:prstGeom prst="rect">
            <a:avLst/>
          </a:prstGeom>
          <a:noFill/>
        </p:spPr>
        <p:txBody>
          <a:bodyPr wrap="square" rtlCol="0">
            <a:spAutoFit/>
          </a:bodyPr>
          <a:lstStyle/>
          <a:p>
            <a:pPr algn="ctr"/>
            <a:r>
              <a:rPr lang="es-CO" sz="3600" dirty="0"/>
              <a:t>LISBETH TATIANA MARTINEZ AGUDELO</a:t>
            </a:r>
          </a:p>
          <a:p>
            <a:pPr algn="ctr"/>
            <a:r>
              <a:rPr lang="es-CO" sz="3600" dirty="0"/>
              <a:t>CAMILA GUERRERO RINCON</a:t>
            </a:r>
          </a:p>
          <a:p>
            <a:pPr algn="ctr"/>
            <a:r>
              <a:rPr lang="es-CO" sz="3600" dirty="0"/>
              <a:t>YISENIA GARZON RODRIGUEZ</a:t>
            </a:r>
          </a:p>
          <a:p>
            <a:pPr algn="ctr"/>
            <a:r>
              <a:rPr lang="es-CO" sz="3600" dirty="0"/>
              <a:t>CRISTIAN CAMILO GALLEGO GARCIA</a:t>
            </a:r>
          </a:p>
          <a:p>
            <a:pPr algn="ctr"/>
            <a:r>
              <a:rPr lang="es-CO" sz="3600" dirty="0"/>
              <a:t>JULIAN DAVID TORRES ENCISO</a:t>
            </a:r>
          </a:p>
          <a:p>
            <a:r>
              <a:rPr lang="es-CO" sz="3600" dirty="0"/>
              <a:t> </a:t>
            </a:r>
          </a:p>
        </p:txBody>
      </p:sp>
      <p:sp>
        <p:nvSpPr>
          <p:cNvPr id="9" name="CuadroTexto 8"/>
          <p:cNvSpPr txBox="1"/>
          <p:nvPr/>
        </p:nvSpPr>
        <p:spPr>
          <a:xfrm>
            <a:off x="10136064" y="10629031"/>
            <a:ext cx="2584939" cy="1323439"/>
          </a:xfrm>
          <a:prstGeom prst="rect">
            <a:avLst/>
          </a:prstGeom>
          <a:noFill/>
        </p:spPr>
        <p:txBody>
          <a:bodyPr wrap="square" rtlCol="0">
            <a:spAutoFit/>
          </a:bodyPr>
          <a:lstStyle/>
          <a:p>
            <a:r>
              <a:rPr lang="es-CO" sz="4000" dirty="0"/>
              <a:t>FICHA</a:t>
            </a:r>
          </a:p>
          <a:p>
            <a:r>
              <a:rPr lang="es-CO" sz="4000" dirty="0"/>
              <a:t>2395871</a:t>
            </a:r>
          </a:p>
        </p:txBody>
      </p:sp>
      <p:sp>
        <p:nvSpPr>
          <p:cNvPr id="2" name="CuadroTexto 1"/>
          <p:cNvSpPr txBox="1"/>
          <p:nvPr/>
        </p:nvSpPr>
        <p:spPr>
          <a:xfrm>
            <a:off x="7270359" y="3250192"/>
            <a:ext cx="10294326" cy="1569660"/>
          </a:xfrm>
          <a:prstGeom prst="rect">
            <a:avLst/>
          </a:prstGeom>
          <a:noFill/>
        </p:spPr>
        <p:txBody>
          <a:bodyPr wrap="square" rtlCol="0">
            <a:spAutoFit/>
          </a:bodyPr>
          <a:lstStyle/>
          <a:p>
            <a:r>
              <a:rPr lang="es-CO" sz="4800" dirty="0"/>
              <a:t>ANALISIS Y DESARROLLO DE SISTEMA DE INFORMACIÓN </a:t>
            </a:r>
          </a:p>
        </p:txBody>
      </p:sp>
      <p:pic>
        <p:nvPicPr>
          <p:cNvPr id="1026" name="Picture 2">
            <a:extLst>
              <a:ext uri="{FF2B5EF4-FFF2-40B4-BE49-F238E27FC236}">
                <a16:creationId xmlns:a16="http://schemas.microsoft.com/office/drawing/2014/main" id="{3E187BCA-03A8-60F4-5C81-F0D9556BEB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40300" y="1930400"/>
            <a:ext cx="5085067" cy="13197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3" name="Rectángulo 2"/>
          <p:cNvSpPr/>
          <p:nvPr/>
        </p:nvSpPr>
        <p:spPr>
          <a:xfrm>
            <a:off x="7487103" y="2931630"/>
            <a:ext cx="10639184" cy="707886"/>
          </a:xfrm>
          <a:prstGeom prst="rect">
            <a:avLst/>
          </a:prstGeom>
          <a:ln>
            <a:noFill/>
          </a:ln>
          <a:effectLst>
            <a:glow rad="101600">
              <a:schemeClr val="accent1">
                <a:satMod val="175000"/>
                <a:alpha val="40000"/>
              </a:schemeClr>
            </a:glow>
          </a:effectLst>
          <a:scene3d>
            <a:camera prst="perspectiveAbove"/>
            <a:lightRig rig="threePt" dir="t"/>
          </a:scene3d>
        </p:spPr>
        <p:txBody>
          <a:bodyPr wrap="square">
            <a:spAutoFit/>
          </a:bodyPr>
          <a:lstStyle/>
          <a:p>
            <a:pPr lvl="0" algn="just">
              <a:spcBef>
                <a:spcPts val="5"/>
              </a:spcBef>
              <a:tabLst>
                <a:tab pos="1753870" algn="l"/>
              </a:tabLst>
            </a:pPr>
            <a:r>
              <a:rPr lang="es-ES" sz="4000" b="1" dirty="0">
                <a:latin typeface="Arial" panose="020B0604020202020204" pitchFamily="34" charset="0"/>
                <a:ea typeface="Trebuchet MS" panose="020B0603020202020204" pitchFamily="34" charset="0"/>
                <a:cs typeface="Trebuchet MS" panose="020B0603020202020204" pitchFamily="34" charset="0"/>
              </a:rPr>
              <a:t>Estructura</a:t>
            </a:r>
            <a:r>
              <a:rPr lang="es-ES" sz="4000" b="1" spc="-50"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del</a:t>
            </a:r>
            <a:r>
              <a:rPr lang="es-ES" sz="4000" b="1" spc="-45"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mapa</a:t>
            </a:r>
            <a:r>
              <a:rPr lang="es-ES" sz="4000" b="1" spc="-65"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del</a:t>
            </a:r>
            <a:r>
              <a:rPr lang="es-ES" sz="4000" b="1" spc="-40" dirty="0">
                <a:latin typeface="Arial" panose="020B0604020202020204" pitchFamily="34" charset="0"/>
                <a:ea typeface="Trebuchet MS" panose="020B0603020202020204" pitchFamily="34" charset="0"/>
                <a:cs typeface="Trebuchet MS" panose="020B0603020202020204" pitchFamily="34" charset="0"/>
              </a:rPr>
              <a:t> </a:t>
            </a:r>
            <a:r>
              <a:rPr lang="es-ES" sz="4000" b="1" dirty="0">
                <a:latin typeface="Arial" panose="020B0604020202020204" pitchFamily="34" charset="0"/>
                <a:ea typeface="Trebuchet MS" panose="020B0603020202020204" pitchFamily="34" charset="0"/>
                <a:cs typeface="Trebuchet MS" panose="020B0603020202020204" pitchFamily="34" charset="0"/>
              </a:rPr>
              <a:t>proyecto</a:t>
            </a:r>
            <a:endParaRPr lang="es-CO" sz="3600" b="1" kern="0" dirty="0">
              <a:effectLst/>
              <a:latin typeface="Trebuchet MS" panose="020B0603020202020204" pitchFamily="34" charset="0"/>
              <a:ea typeface="Trebuchet MS" panose="020B0603020202020204" pitchFamily="34" charset="0"/>
              <a:cs typeface="Trebuchet MS" panose="020B0603020202020204" pitchFamily="34" charset="0"/>
            </a:endParaRPr>
          </a:p>
        </p:txBody>
      </p:sp>
      <p:pic>
        <p:nvPicPr>
          <p:cNvPr id="5" name="Imagen 4"/>
          <p:cNvPicPr>
            <a:picLocks noChangeAspect="1"/>
          </p:cNvPicPr>
          <p:nvPr/>
        </p:nvPicPr>
        <p:blipFill rotWithShape="1">
          <a:blip r:embed="rId4"/>
          <a:srcRect l="33901" t="33333" r="14046" b="8515"/>
          <a:stretch/>
        </p:blipFill>
        <p:spPr>
          <a:xfrm>
            <a:off x="3486150" y="5011652"/>
            <a:ext cx="18066009" cy="7430719"/>
          </a:xfrm>
          <a:prstGeom prst="rect">
            <a:avLst/>
          </a:prstGeom>
        </p:spPr>
      </p:pic>
      <p:pic>
        <p:nvPicPr>
          <p:cNvPr id="10242" name="Picture 2">
            <a:extLst>
              <a:ext uri="{FF2B5EF4-FFF2-40B4-BE49-F238E27FC236}">
                <a16:creationId xmlns:a16="http://schemas.microsoft.com/office/drawing/2014/main" id="{70E352C7-C715-D5E4-6C1F-FAAD077C2D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26287" y="1889578"/>
            <a:ext cx="4391660" cy="975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819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4" name="Rectángulo 3"/>
          <p:cNvSpPr/>
          <p:nvPr/>
        </p:nvSpPr>
        <p:spPr>
          <a:xfrm>
            <a:off x="7315427" y="2443341"/>
            <a:ext cx="7956025"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DIAGRAMA DE CLASES</a:t>
            </a:r>
          </a:p>
        </p:txBody>
      </p:sp>
      <p:pic>
        <p:nvPicPr>
          <p:cNvPr id="15362" name="Picture 2">
            <a:extLst>
              <a:ext uri="{FF2B5EF4-FFF2-40B4-BE49-F238E27FC236}">
                <a16:creationId xmlns:a16="http://schemas.microsoft.com/office/drawing/2014/main" id="{B1279BC0-4706-80F8-056A-FBD99FCA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700" y="1911350"/>
            <a:ext cx="4500563" cy="98381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9D5B131D-B565-C80C-2E48-1A83CBEC032C}"/>
              </a:ext>
            </a:extLst>
          </p:cNvPr>
          <p:cNvPicPr>
            <a:picLocks noChangeAspect="1"/>
          </p:cNvPicPr>
          <p:nvPr/>
        </p:nvPicPr>
        <p:blipFill>
          <a:blip r:embed="rId5"/>
          <a:stretch>
            <a:fillRect/>
          </a:stretch>
        </p:blipFill>
        <p:spPr>
          <a:xfrm>
            <a:off x="4157052" y="3924072"/>
            <a:ext cx="16921843" cy="9380587"/>
          </a:xfrm>
          <a:prstGeom prst="rect">
            <a:avLst/>
          </a:prstGeom>
        </p:spPr>
      </p:pic>
    </p:spTree>
    <p:extLst>
      <p:ext uri="{BB962C8B-B14F-4D97-AF65-F5344CB8AC3E}">
        <p14:creationId xmlns:p14="http://schemas.microsoft.com/office/powerpoint/2010/main" val="4260185623"/>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4" name="Rectángulo 3"/>
          <p:cNvSpPr/>
          <p:nvPr/>
        </p:nvSpPr>
        <p:spPr>
          <a:xfrm>
            <a:off x="6353627" y="2443341"/>
            <a:ext cx="9879629"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DIAGRAMA DE DISTRIBICIÓN</a:t>
            </a:r>
          </a:p>
        </p:txBody>
      </p:sp>
      <p:pic>
        <p:nvPicPr>
          <p:cNvPr id="15362" name="Picture 2">
            <a:extLst>
              <a:ext uri="{FF2B5EF4-FFF2-40B4-BE49-F238E27FC236}">
                <a16:creationId xmlns:a16="http://schemas.microsoft.com/office/drawing/2014/main" id="{B1279BC0-4706-80F8-056A-FBD99FCA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700" y="1911350"/>
            <a:ext cx="4500563" cy="983814"/>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812DB483-E462-1B26-8D1F-12F7A215F8FA}"/>
              </a:ext>
            </a:extLst>
          </p:cNvPr>
          <p:cNvPicPr>
            <a:picLocks noChangeAspect="1"/>
          </p:cNvPicPr>
          <p:nvPr/>
        </p:nvPicPr>
        <p:blipFill>
          <a:blip r:embed="rId5"/>
          <a:stretch>
            <a:fillRect/>
          </a:stretch>
        </p:blipFill>
        <p:spPr>
          <a:xfrm>
            <a:off x="1762577" y="5021262"/>
            <a:ext cx="9182100" cy="5705475"/>
          </a:xfrm>
          <a:prstGeom prst="rect">
            <a:avLst/>
          </a:prstGeom>
        </p:spPr>
      </p:pic>
      <p:pic>
        <p:nvPicPr>
          <p:cNvPr id="9" name="Imagen 8">
            <a:extLst>
              <a:ext uri="{FF2B5EF4-FFF2-40B4-BE49-F238E27FC236}">
                <a16:creationId xmlns:a16="http://schemas.microsoft.com/office/drawing/2014/main" id="{E9DA6705-1279-A609-2D29-4A6A3C67CFA3}"/>
              </a:ext>
            </a:extLst>
          </p:cNvPr>
          <p:cNvPicPr>
            <a:picLocks noChangeAspect="1"/>
          </p:cNvPicPr>
          <p:nvPr/>
        </p:nvPicPr>
        <p:blipFill>
          <a:blip r:embed="rId6"/>
          <a:stretch>
            <a:fillRect/>
          </a:stretch>
        </p:blipFill>
        <p:spPr>
          <a:xfrm>
            <a:off x="11675543" y="5021262"/>
            <a:ext cx="9115425" cy="5419725"/>
          </a:xfrm>
          <a:prstGeom prst="rect">
            <a:avLst/>
          </a:prstGeom>
        </p:spPr>
      </p:pic>
    </p:spTree>
    <p:extLst>
      <p:ext uri="{BB962C8B-B14F-4D97-AF65-F5344CB8AC3E}">
        <p14:creationId xmlns:p14="http://schemas.microsoft.com/office/powerpoint/2010/main" val="3443346488"/>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4" name="Rectángulo 3"/>
          <p:cNvSpPr/>
          <p:nvPr/>
        </p:nvSpPr>
        <p:spPr>
          <a:xfrm>
            <a:off x="6353627" y="2443341"/>
            <a:ext cx="9879629"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DIAGRAMA DE DISTRIBICIÓN</a:t>
            </a:r>
          </a:p>
        </p:txBody>
      </p:sp>
      <p:pic>
        <p:nvPicPr>
          <p:cNvPr id="15362" name="Picture 2">
            <a:extLst>
              <a:ext uri="{FF2B5EF4-FFF2-40B4-BE49-F238E27FC236}">
                <a16:creationId xmlns:a16="http://schemas.microsoft.com/office/drawing/2014/main" id="{B1279BC0-4706-80F8-056A-FBD99FCA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700" y="1911350"/>
            <a:ext cx="4500563" cy="98381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A0518C1-7CDE-E2A0-59A3-AA307344A639}"/>
              </a:ext>
            </a:extLst>
          </p:cNvPr>
          <p:cNvSpPr txBox="1"/>
          <p:nvPr/>
        </p:nvSpPr>
        <p:spPr>
          <a:xfrm>
            <a:off x="3451123" y="6017342"/>
            <a:ext cx="17757058" cy="2585323"/>
          </a:xfrm>
          <a:prstGeom prst="rect">
            <a:avLst/>
          </a:prstGeom>
          <a:noFill/>
        </p:spPr>
        <p:txBody>
          <a:bodyPr wrap="square">
            <a:spAutoFit/>
          </a:bodyPr>
          <a:lstStyle/>
          <a:p>
            <a:r>
              <a:rPr lang="es-CO" sz="5400" dirty="0">
                <a:hlinkClick r:id="rId5"/>
              </a:rPr>
              <a:t>https://drive.google.com/file/d/1YGTkxnxrVSH_5G6DPPEOrJqvWCDazJms/view?usp=sharing</a:t>
            </a:r>
            <a:endParaRPr lang="es-CO" sz="5400" dirty="0"/>
          </a:p>
          <a:p>
            <a:endParaRPr lang="es-CO" sz="5400" dirty="0"/>
          </a:p>
        </p:txBody>
      </p:sp>
    </p:spTree>
    <p:extLst>
      <p:ext uri="{BB962C8B-B14F-4D97-AF65-F5344CB8AC3E}">
        <p14:creationId xmlns:p14="http://schemas.microsoft.com/office/powerpoint/2010/main" val="4261480089"/>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4" name="Rectángulo 3"/>
          <p:cNvSpPr/>
          <p:nvPr/>
        </p:nvSpPr>
        <p:spPr>
          <a:xfrm>
            <a:off x="4489450" y="2608152"/>
            <a:ext cx="12791115" cy="923330"/>
          </a:xfrm>
          <a:prstGeom prst="rect">
            <a:avLst/>
          </a:prstGeom>
          <a:noFill/>
        </p:spPr>
        <p:txBody>
          <a:bodyPr wrap="squar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CONTROL DE VERSIONES(GIT HUB)</a:t>
            </a:r>
          </a:p>
        </p:txBody>
      </p:sp>
      <p:pic>
        <p:nvPicPr>
          <p:cNvPr id="13314" name="Picture 2">
            <a:extLst>
              <a:ext uri="{FF2B5EF4-FFF2-40B4-BE49-F238E27FC236}">
                <a16:creationId xmlns:a16="http://schemas.microsoft.com/office/drawing/2014/main" id="{1B7FC235-3CEA-D9DC-77B3-D8B90F946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07050" y="1956607"/>
            <a:ext cx="4291013" cy="101940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091C6512-F121-3115-56FB-A6A35D91BC47}"/>
              </a:ext>
            </a:extLst>
          </p:cNvPr>
          <p:cNvPicPr>
            <a:picLocks noChangeAspect="1"/>
          </p:cNvPicPr>
          <p:nvPr/>
        </p:nvPicPr>
        <p:blipFill>
          <a:blip r:embed="rId5"/>
          <a:stretch>
            <a:fillRect/>
          </a:stretch>
        </p:blipFill>
        <p:spPr>
          <a:xfrm>
            <a:off x="2147946" y="5010281"/>
            <a:ext cx="18883254" cy="8313145"/>
          </a:xfrm>
          <a:prstGeom prst="rect">
            <a:avLst/>
          </a:prstGeom>
        </p:spPr>
      </p:pic>
      <p:sp>
        <p:nvSpPr>
          <p:cNvPr id="2" name="CuadroTexto 1">
            <a:extLst>
              <a:ext uri="{FF2B5EF4-FFF2-40B4-BE49-F238E27FC236}">
                <a16:creationId xmlns:a16="http://schemas.microsoft.com/office/drawing/2014/main" id="{9672D153-531F-68AA-9D4B-1DE457EDA7E7}"/>
              </a:ext>
            </a:extLst>
          </p:cNvPr>
          <p:cNvSpPr txBox="1"/>
          <p:nvPr/>
        </p:nvSpPr>
        <p:spPr>
          <a:xfrm>
            <a:off x="14996160" y="3531482"/>
            <a:ext cx="2133600" cy="584775"/>
          </a:xfrm>
          <a:prstGeom prst="rect">
            <a:avLst/>
          </a:prstGeom>
          <a:noFill/>
        </p:spPr>
        <p:txBody>
          <a:bodyPr wrap="square" rtlCol="0">
            <a:spAutoFit/>
          </a:bodyPr>
          <a:lstStyle/>
          <a:p>
            <a:r>
              <a:rPr lang="es-CO" sz="3200" dirty="0"/>
              <a:t>Versión 1</a:t>
            </a:r>
          </a:p>
        </p:txBody>
      </p:sp>
    </p:spTree>
    <p:extLst>
      <p:ext uri="{BB962C8B-B14F-4D97-AF65-F5344CB8AC3E}">
        <p14:creationId xmlns:p14="http://schemas.microsoft.com/office/powerpoint/2010/main" val="1482704848"/>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4" name="Rectángulo 3"/>
          <p:cNvSpPr/>
          <p:nvPr/>
        </p:nvSpPr>
        <p:spPr>
          <a:xfrm>
            <a:off x="4286250" y="3037374"/>
            <a:ext cx="12791115" cy="923330"/>
          </a:xfrm>
          <a:prstGeom prst="rect">
            <a:avLst/>
          </a:prstGeom>
          <a:noFill/>
        </p:spPr>
        <p:txBody>
          <a:bodyPr wrap="squar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CONTROL DE VERSIONES(GIT HUB)</a:t>
            </a:r>
          </a:p>
        </p:txBody>
      </p:sp>
      <p:pic>
        <p:nvPicPr>
          <p:cNvPr id="13314" name="Picture 2">
            <a:extLst>
              <a:ext uri="{FF2B5EF4-FFF2-40B4-BE49-F238E27FC236}">
                <a16:creationId xmlns:a16="http://schemas.microsoft.com/office/drawing/2014/main" id="{1B7FC235-3CEA-D9DC-77B3-D8B90F946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07050" y="1956607"/>
            <a:ext cx="4291013" cy="101940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2BA5A472-BAB2-1AE8-AECB-CD2DBE9FFF99}"/>
              </a:ext>
            </a:extLst>
          </p:cNvPr>
          <p:cNvPicPr>
            <a:picLocks noChangeAspect="1"/>
          </p:cNvPicPr>
          <p:nvPr/>
        </p:nvPicPr>
        <p:blipFill>
          <a:blip r:embed="rId5"/>
          <a:stretch>
            <a:fillRect/>
          </a:stretch>
        </p:blipFill>
        <p:spPr>
          <a:xfrm>
            <a:off x="2743201" y="4798904"/>
            <a:ext cx="19808312" cy="8427240"/>
          </a:xfrm>
          <a:prstGeom prst="rect">
            <a:avLst/>
          </a:prstGeom>
        </p:spPr>
      </p:pic>
      <p:sp>
        <p:nvSpPr>
          <p:cNvPr id="2" name="CuadroTexto 1">
            <a:extLst>
              <a:ext uri="{FF2B5EF4-FFF2-40B4-BE49-F238E27FC236}">
                <a16:creationId xmlns:a16="http://schemas.microsoft.com/office/drawing/2014/main" id="{15325F5E-4698-1782-B435-F2D3398C8590}"/>
              </a:ext>
            </a:extLst>
          </p:cNvPr>
          <p:cNvSpPr txBox="1"/>
          <p:nvPr/>
        </p:nvSpPr>
        <p:spPr>
          <a:xfrm>
            <a:off x="14943765" y="3795028"/>
            <a:ext cx="2133600" cy="584775"/>
          </a:xfrm>
          <a:prstGeom prst="rect">
            <a:avLst/>
          </a:prstGeom>
          <a:noFill/>
        </p:spPr>
        <p:txBody>
          <a:bodyPr wrap="square" rtlCol="0">
            <a:spAutoFit/>
          </a:bodyPr>
          <a:lstStyle/>
          <a:p>
            <a:r>
              <a:rPr lang="es-CO" sz="3200" dirty="0"/>
              <a:t>Versión 1</a:t>
            </a:r>
          </a:p>
        </p:txBody>
      </p:sp>
    </p:spTree>
    <p:extLst>
      <p:ext uri="{BB962C8B-B14F-4D97-AF65-F5344CB8AC3E}">
        <p14:creationId xmlns:p14="http://schemas.microsoft.com/office/powerpoint/2010/main" val="2180814253"/>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4" name="Rectángulo 3"/>
          <p:cNvSpPr/>
          <p:nvPr/>
        </p:nvSpPr>
        <p:spPr>
          <a:xfrm>
            <a:off x="4286250" y="3037374"/>
            <a:ext cx="12791115" cy="923330"/>
          </a:xfrm>
          <a:prstGeom prst="rect">
            <a:avLst/>
          </a:prstGeom>
          <a:noFill/>
        </p:spPr>
        <p:txBody>
          <a:bodyPr wrap="squar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CONTROL DE VERSIONES(GIT HUB)</a:t>
            </a:r>
          </a:p>
        </p:txBody>
      </p:sp>
      <p:pic>
        <p:nvPicPr>
          <p:cNvPr id="13314" name="Picture 2">
            <a:extLst>
              <a:ext uri="{FF2B5EF4-FFF2-40B4-BE49-F238E27FC236}">
                <a16:creationId xmlns:a16="http://schemas.microsoft.com/office/drawing/2014/main" id="{1B7FC235-3CEA-D9DC-77B3-D8B90F946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07050" y="1956607"/>
            <a:ext cx="4291013" cy="101940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D93E0D62-CB81-41A6-EC62-5B18E0C9FD2A}"/>
              </a:ext>
            </a:extLst>
          </p:cNvPr>
          <p:cNvSpPr txBox="1"/>
          <p:nvPr/>
        </p:nvSpPr>
        <p:spPr>
          <a:xfrm>
            <a:off x="4060372" y="6844844"/>
            <a:ext cx="14246678" cy="830997"/>
          </a:xfrm>
          <a:prstGeom prst="rect">
            <a:avLst/>
          </a:prstGeom>
          <a:noFill/>
        </p:spPr>
        <p:txBody>
          <a:bodyPr wrap="square">
            <a:spAutoFit/>
          </a:bodyPr>
          <a:lstStyle/>
          <a:p>
            <a:r>
              <a:rPr lang="es-CO" sz="4800" dirty="0"/>
              <a:t>https://github.com/telcomundo22/telcomundo22</a:t>
            </a:r>
          </a:p>
        </p:txBody>
      </p:sp>
      <p:sp>
        <p:nvSpPr>
          <p:cNvPr id="2" name="CuadroTexto 1">
            <a:extLst>
              <a:ext uri="{FF2B5EF4-FFF2-40B4-BE49-F238E27FC236}">
                <a16:creationId xmlns:a16="http://schemas.microsoft.com/office/drawing/2014/main" id="{0CB95FEC-7F1D-05F5-8E70-74183EBED6FA}"/>
              </a:ext>
            </a:extLst>
          </p:cNvPr>
          <p:cNvSpPr txBox="1"/>
          <p:nvPr/>
        </p:nvSpPr>
        <p:spPr>
          <a:xfrm>
            <a:off x="14943765" y="3960704"/>
            <a:ext cx="2133600" cy="584775"/>
          </a:xfrm>
          <a:prstGeom prst="rect">
            <a:avLst/>
          </a:prstGeom>
          <a:noFill/>
        </p:spPr>
        <p:txBody>
          <a:bodyPr wrap="square" rtlCol="0">
            <a:spAutoFit/>
          </a:bodyPr>
          <a:lstStyle/>
          <a:p>
            <a:r>
              <a:rPr lang="es-CO" sz="3200" dirty="0"/>
              <a:t>Versión 1</a:t>
            </a:r>
          </a:p>
        </p:txBody>
      </p:sp>
    </p:spTree>
    <p:extLst>
      <p:ext uri="{BB962C8B-B14F-4D97-AF65-F5344CB8AC3E}">
        <p14:creationId xmlns:p14="http://schemas.microsoft.com/office/powerpoint/2010/main" val="15338361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4" name="Rectángulo 3"/>
          <p:cNvSpPr/>
          <p:nvPr/>
        </p:nvSpPr>
        <p:spPr>
          <a:xfrm>
            <a:off x="4286250" y="3037374"/>
            <a:ext cx="12791115" cy="923330"/>
          </a:xfrm>
          <a:prstGeom prst="rect">
            <a:avLst/>
          </a:prstGeom>
          <a:noFill/>
        </p:spPr>
        <p:txBody>
          <a:bodyPr wrap="squar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CONTROL DE VERSIONES(GIT HUB)</a:t>
            </a:r>
          </a:p>
        </p:txBody>
      </p:sp>
      <p:pic>
        <p:nvPicPr>
          <p:cNvPr id="13314" name="Picture 2">
            <a:extLst>
              <a:ext uri="{FF2B5EF4-FFF2-40B4-BE49-F238E27FC236}">
                <a16:creationId xmlns:a16="http://schemas.microsoft.com/office/drawing/2014/main" id="{1B7FC235-3CEA-D9DC-77B3-D8B90F946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07050" y="1956607"/>
            <a:ext cx="4291013" cy="101940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0CB95FEC-7F1D-05F5-8E70-74183EBED6FA}"/>
              </a:ext>
            </a:extLst>
          </p:cNvPr>
          <p:cNvSpPr txBox="1"/>
          <p:nvPr/>
        </p:nvSpPr>
        <p:spPr>
          <a:xfrm>
            <a:off x="14163040" y="3960704"/>
            <a:ext cx="2914325" cy="584775"/>
          </a:xfrm>
          <a:prstGeom prst="rect">
            <a:avLst/>
          </a:prstGeom>
          <a:noFill/>
        </p:spPr>
        <p:txBody>
          <a:bodyPr wrap="square" rtlCol="0">
            <a:spAutoFit/>
          </a:bodyPr>
          <a:lstStyle/>
          <a:p>
            <a:r>
              <a:rPr lang="es-CO" sz="3200" dirty="0"/>
              <a:t>Versión Actual</a:t>
            </a:r>
          </a:p>
        </p:txBody>
      </p:sp>
      <p:pic>
        <p:nvPicPr>
          <p:cNvPr id="6" name="Imagen 5">
            <a:extLst>
              <a:ext uri="{FF2B5EF4-FFF2-40B4-BE49-F238E27FC236}">
                <a16:creationId xmlns:a16="http://schemas.microsoft.com/office/drawing/2014/main" id="{C84FC2D2-9AD9-08CD-F0A6-87729DC1B74F}"/>
              </a:ext>
            </a:extLst>
          </p:cNvPr>
          <p:cNvPicPr>
            <a:picLocks noChangeAspect="1"/>
          </p:cNvPicPr>
          <p:nvPr/>
        </p:nvPicPr>
        <p:blipFill>
          <a:blip r:embed="rId5"/>
          <a:stretch>
            <a:fillRect/>
          </a:stretch>
        </p:blipFill>
        <p:spPr>
          <a:xfrm>
            <a:off x="1767195" y="4806950"/>
            <a:ext cx="9736548" cy="7903676"/>
          </a:xfrm>
          <a:prstGeom prst="rect">
            <a:avLst/>
          </a:prstGeom>
        </p:spPr>
      </p:pic>
      <p:pic>
        <p:nvPicPr>
          <p:cNvPr id="8" name="Imagen 7">
            <a:extLst>
              <a:ext uri="{FF2B5EF4-FFF2-40B4-BE49-F238E27FC236}">
                <a16:creationId xmlns:a16="http://schemas.microsoft.com/office/drawing/2014/main" id="{3D0875B1-0144-04D9-DA8C-C355C83E420F}"/>
              </a:ext>
            </a:extLst>
          </p:cNvPr>
          <p:cNvPicPr>
            <a:picLocks noChangeAspect="1"/>
          </p:cNvPicPr>
          <p:nvPr/>
        </p:nvPicPr>
        <p:blipFill>
          <a:blip r:embed="rId6"/>
          <a:stretch>
            <a:fillRect/>
          </a:stretch>
        </p:blipFill>
        <p:spPr>
          <a:xfrm>
            <a:off x="12017591" y="4806950"/>
            <a:ext cx="10252473" cy="7903676"/>
          </a:xfrm>
          <a:prstGeom prst="rect">
            <a:avLst/>
          </a:prstGeom>
        </p:spPr>
      </p:pic>
    </p:spTree>
    <p:extLst>
      <p:ext uri="{BB962C8B-B14F-4D97-AF65-F5344CB8AC3E}">
        <p14:creationId xmlns:p14="http://schemas.microsoft.com/office/powerpoint/2010/main" val="3712911328"/>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4" name="Rectángulo 3"/>
          <p:cNvSpPr/>
          <p:nvPr/>
        </p:nvSpPr>
        <p:spPr>
          <a:xfrm>
            <a:off x="4286250" y="3037374"/>
            <a:ext cx="12791115" cy="923330"/>
          </a:xfrm>
          <a:prstGeom prst="rect">
            <a:avLst/>
          </a:prstGeom>
          <a:noFill/>
        </p:spPr>
        <p:txBody>
          <a:bodyPr wrap="squar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CONTROL DE VERSIONES(GIT HUB)</a:t>
            </a:r>
          </a:p>
        </p:txBody>
      </p:sp>
      <p:pic>
        <p:nvPicPr>
          <p:cNvPr id="13314" name="Picture 2">
            <a:extLst>
              <a:ext uri="{FF2B5EF4-FFF2-40B4-BE49-F238E27FC236}">
                <a16:creationId xmlns:a16="http://schemas.microsoft.com/office/drawing/2014/main" id="{1B7FC235-3CEA-D9DC-77B3-D8B90F946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07050" y="1956607"/>
            <a:ext cx="4291013" cy="101940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0CB95FEC-7F1D-05F5-8E70-74183EBED6FA}"/>
              </a:ext>
            </a:extLst>
          </p:cNvPr>
          <p:cNvSpPr txBox="1"/>
          <p:nvPr/>
        </p:nvSpPr>
        <p:spPr>
          <a:xfrm>
            <a:off x="14163040" y="3960704"/>
            <a:ext cx="2914325" cy="584775"/>
          </a:xfrm>
          <a:prstGeom prst="rect">
            <a:avLst/>
          </a:prstGeom>
          <a:noFill/>
        </p:spPr>
        <p:txBody>
          <a:bodyPr wrap="square" rtlCol="0">
            <a:spAutoFit/>
          </a:bodyPr>
          <a:lstStyle/>
          <a:p>
            <a:r>
              <a:rPr lang="es-CO" sz="3200" dirty="0"/>
              <a:t>Versión Actual</a:t>
            </a:r>
          </a:p>
        </p:txBody>
      </p:sp>
      <p:pic>
        <p:nvPicPr>
          <p:cNvPr id="6" name="Imagen 5">
            <a:extLst>
              <a:ext uri="{FF2B5EF4-FFF2-40B4-BE49-F238E27FC236}">
                <a16:creationId xmlns:a16="http://schemas.microsoft.com/office/drawing/2014/main" id="{9EF65C19-0FF9-4010-357C-FFCD986F8771}"/>
              </a:ext>
            </a:extLst>
          </p:cNvPr>
          <p:cNvPicPr>
            <a:picLocks noChangeAspect="1"/>
          </p:cNvPicPr>
          <p:nvPr/>
        </p:nvPicPr>
        <p:blipFill>
          <a:blip r:embed="rId5"/>
          <a:stretch>
            <a:fillRect/>
          </a:stretch>
        </p:blipFill>
        <p:spPr>
          <a:xfrm>
            <a:off x="1620172" y="5064739"/>
            <a:ext cx="10296526" cy="7913841"/>
          </a:xfrm>
          <a:prstGeom prst="rect">
            <a:avLst/>
          </a:prstGeom>
        </p:spPr>
      </p:pic>
      <p:pic>
        <p:nvPicPr>
          <p:cNvPr id="8" name="Imagen 7">
            <a:extLst>
              <a:ext uri="{FF2B5EF4-FFF2-40B4-BE49-F238E27FC236}">
                <a16:creationId xmlns:a16="http://schemas.microsoft.com/office/drawing/2014/main" id="{40C142C0-9A78-723A-1131-B5C1B7EC50DA}"/>
              </a:ext>
            </a:extLst>
          </p:cNvPr>
          <p:cNvPicPr>
            <a:picLocks noChangeAspect="1"/>
          </p:cNvPicPr>
          <p:nvPr/>
        </p:nvPicPr>
        <p:blipFill>
          <a:blip r:embed="rId6"/>
          <a:stretch>
            <a:fillRect/>
          </a:stretch>
        </p:blipFill>
        <p:spPr>
          <a:xfrm>
            <a:off x="12192000" y="4884035"/>
            <a:ext cx="10406063" cy="8094545"/>
          </a:xfrm>
          <a:prstGeom prst="rect">
            <a:avLst/>
          </a:prstGeom>
        </p:spPr>
      </p:pic>
    </p:spTree>
    <p:extLst>
      <p:ext uri="{BB962C8B-B14F-4D97-AF65-F5344CB8AC3E}">
        <p14:creationId xmlns:p14="http://schemas.microsoft.com/office/powerpoint/2010/main" val="501615804"/>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4" name="Rectángulo 3"/>
          <p:cNvSpPr/>
          <p:nvPr/>
        </p:nvSpPr>
        <p:spPr>
          <a:xfrm>
            <a:off x="4286250" y="3037374"/>
            <a:ext cx="12791115" cy="923330"/>
          </a:xfrm>
          <a:prstGeom prst="rect">
            <a:avLst/>
          </a:prstGeom>
          <a:noFill/>
        </p:spPr>
        <p:txBody>
          <a:bodyPr wrap="squar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CONTROL DE VERSIONES(GIT HUB)</a:t>
            </a:r>
          </a:p>
        </p:txBody>
      </p:sp>
      <p:pic>
        <p:nvPicPr>
          <p:cNvPr id="13314" name="Picture 2">
            <a:extLst>
              <a:ext uri="{FF2B5EF4-FFF2-40B4-BE49-F238E27FC236}">
                <a16:creationId xmlns:a16="http://schemas.microsoft.com/office/drawing/2014/main" id="{1B7FC235-3CEA-D9DC-77B3-D8B90F946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07050" y="1956607"/>
            <a:ext cx="4291013" cy="101940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D93E0D62-CB81-41A6-EC62-5B18E0C9FD2A}"/>
              </a:ext>
            </a:extLst>
          </p:cNvPr>
          <p:cNvSpPr txBox="1"/>
          <p:nvPr/>
        </p:nvSpPr>
        <p:spPr>
          <a:xfrm>
            <a:off x="4060372" y="6844844"/>
            <a:ext cx="14246678" cy="830997"/>
          </a:xfrm>
          <a:prstGeom prst="rect">
            <a:avLst/>
          </a:prstGeom>
          <a:noFill/>
        </p:spPr>
        <p:txBody>
          <a:bodyPr wrap="square">
            <a:spAutoFit/>
          </a:bodyPr>
          <a:lstStyle/>
          <a:p>
            <a:r>
              <a:rPr lang="es-CO" sz="4800" dirty="0"/>
              <a:t>https://github.com/Jtorres318/Proyecto.git</a:t>
            </a:r>
          </a:p>
        </p:txBody>
      </p:sp>
      <p:sp>
        <p:nvSpPr>
          <p:cNvPr id="2" name="CuadroTexto 1">
            <a:extLst>
              <a:ext uri="{FF2B5EF4-FFF2-40B4-BE49-F238E27FC236}">
                <a16:creationId xmlns:a16="http://schemas.microsoft.com/office/drawing/2014/main" id="{0CB95FEC-7F1D-05F5-8E70-74183EBED6FA}"/>
              </a:ext>
            </a:extLst>
          </p:cNvPr>
          <p:cNvSpPr txBox="1"/>
          <p:nvPr/>
        </p:nvSpPr>
        <p:spPr>
          <a:xfrm>
            <a:off x="14163040" y="3960704"/>
            <a:ext cx="2914325" cy="584775"/>
          </a:xfrm>
          <a:prstGeom prst="rect">
            <a:avLst/>
          </a:prstGeom>
          <a:noFill/>
        </p:spPr>
        <p:txBody>
          <a:bodyPr wrap="square" rtlCol="0">
            <a:spAutoFit/>
          </a:bodyPr>
          <a:lstStyle/>
          <a:p>
            <a:r>
              <a:rPr lang="es-CO" sz="3200" dirty="0"/>
              <a:t>Versión Actual</a:t>
            </a:r>
          </a:p>
        </p:txBody>
      </p:sp>
    </p:spTree>
    <p:extLst>
      <p:ext uri="{BB962C8B-B14F-4D97-AF65-F5344CB8AC3E}">
        <p14:creationId xmlns:p14="http://schemas.microsoft.com/office/powerpoint/2010/main" val="3431603173"/>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3" name="CuadroTexto 2"/>
          <p:cNvSpPr txBox="1"/>
          <p:nvPr/>
        </p:nvSpPr>
        <p:spPr>
          <a:xfrm>
            <a:off x="8405446" y="5767754"/>
            <a:ext cx="184731" cy="923330"/>
          </a:xfrm>
          <a:prstGeom prst="rect">
            <a:avLst/>
          </a:prstGeom>
          <a:noFill/>
        </p:spPr>
        <p:txBody>
          <a:bodyPr wrap="none" rtlCol="0">
            <a:spAutoFit/>
          </a:bodyPr>
          <a:lstStyle/>
          <a:p>
            <a:endParaRPr lang="es-CO" sz="5400" dirty="0"/>
          </a:p>
        </p:txBody>
      </p:sp>
      <p:sp>
        <p:nvSpPr>
          <p:cNvPr id="4" name="Rectángulo 3"/>
          <p:cNvSpPr/>
          <p:nvPr/>
        </p:nvSpPr>
        <p:spPr>
          <a:xfrm>
            <a:off x="3074375" y="6099850"/>
            <a:ext cx="10282396" cy="5016758"/>
          </a:xfrm>
          <a:prstGeom prst="rect">
            <a:avLst/>
          </a:prstGeom>
        </p:spPr>
        <p:txBody>
          <a:bodyPr wrap="square">
            <a:spAutoFit/>
          </a:bodyPr>
          <a:lstStyle/>
          <a:p>
            <a:pPr algn="just"/>
            <a:r>
              <a:rPr lang="es-CO" sz="4000" spc="-150" dirty="0"/>
              <a:t>La empresa TELCOMUNDO S.A es un agente comercial que trabaja con el portafolio del claro, quien se encarga principalmente en la venta de telefonía móvil (planes de datos, minutos, mensajes de texto), fijas (hogares) y negocios, el cual busca la comodidad y brindarle el mejor servicio al usuario para que su experiencia con la empresa sea la más agradable</a:t>
            </a:r>
            <a:r>
              <a:rPr lang="es-CO" sz="4000" dirty="0"/>
              <a:t>.</a:t>
            </a:r>
          </a:p>
        </p:txBody>
      </p:sp>
      <p:sp>
        <p:nvSpPr>
          <p:cNvPr id="5" name="AutoShape 2" descr="5 temas de telecomunicaciones a seguir en este trimest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6" name="AutoShape 4" descr="5 temas de telecomunicaciones a seguir en este trimestr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Imagen 7"/>
          <p:cNvPicPr>
            <a:picLocks noChangeAspect="1"/>
          </p:cNvPicPr>
          <p:nvPr/>
        </p:nvPicPr>
        <p:blipFill>
          <a:blip r:embed="rId4"/>
          <a:stretch>
            <a:fillRect/>
          </a:stretch>
        </p:blipFill>
        <p:spPr>
          <a:xfrm>
            <a:off x="14591224" y="6271219"/>
            <a:ext cx="6517250" cy="5128846"/>
          </a:xfrm>
          <a:prstGeom prst="rect">
            <a:avLst/>
          </a:prstGeom>
        </p:spPr>
      </p:pic>
      <p:pic>
        <p:nvPicPr>
          <p:cNvPr id="2050" name="Picture 2">
            <a:extLst>
              <a:ext uri="{FF2B5EF4-FFF2-40B4-BE49-F238E27FC236}">
                <a16:creationId xmlns:a16="http://schemas.microsoft.com/office/drawing/2014/main" id="{8FA7CB31-5C14-6C67-AEB0-BBA2603341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5401" y="2495549"/>
            <a:ext cx="8324849" cy="2113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8186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3" name="CuadroTexto 2"/>
          <p:cNvSpPr txBox="1"/>
          <p:nvPr/>
        </p:nvSpPr>
        <p:spPr>
          <a:xfrm>
            <a:off x="7924800" y="2786112"/>
            <a:ext cx="8618220" cy="769441"/>
          </a:xfrm>
          <a:prstGeom prst="rect">
            <a:avLst/>
          </a:prstGeom>
          <a:noFill/>
          <a:ln>
            <a:no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4400" dirty="0"/>
              <a:t>DIAGRAMA DE GANTT</a:t>
            </a:r>
          </a:p>
        </p:txBody>
      </p:sp>
      <p:pic>
        <p:nvPicPr>
          <p:cNvPr id="11266" name="Picture 2">
            <a:extLst>
              <a:ext uri="{FF2B5EF4-FFF2-40B4-BE49-F238E27FC236}">
                <a16:creationId xmlns:a16="http://schemas.microsoft.com/office/drawing/2014/main" id="{C63E6994-D686-687E-BC53-8A9B1AC69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6150" y="1930401"/>
            <a:ext cx="3930170" cy="96268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493ACC88-65EF-FDF9-F5C1-D5E90FAF7FCC}"/>
              </a:ext>
            </a:extLst>
          </p:cNvPr>
          <p:cNvSpPr txBox="1"/>
          <p:nvPr/>
        </p:nvSpPr>
        <p:spPr>
          <a:xfrm>
            <a:off x="2877639" y="6573483"/>
            <a:ext cx="18712541" cy="1200329"/>
          </a:xfrm>
          <a:prstGeom prst="rect">
            <a:avLst/>
          </a:prstGeom>
          <a:noFill/>
        </p:spPr>
        <p:txBody>
          <a:bodyPr wrap="square">
            <a:spAutoFit/>
          </a:bodyPr>
          <a:lstStyle/>
          <a:p>
            <a:r>
              <a:rPr lang="es-CO" sz="3600" dirty="0">
                <a:hlinkClick r:id="rId4"/>
              </a:rPr>
              <a:t>https://drive.google.com/file/d/1OixwFo4aXbSiolsU1jAd76Auw1t2U6-7/view?usp=sharing</a:t>
            </a:r>
            <a:endParaRPr lang="es-CO" sz="3600" dirty="0"/>
          </a:p>
          <a:p>
            <a:endParaRPr lang="es-CO" sz="3600" dirty="0"/>
          </a:p>
        </p:txBody>
      </p:sp>
    </p:spTree>
    <p:extLst>
      <p:ext uri="{BB962C8B-B14F-4D97-AF65-F5344CB8AC3E}">
        <p14:creationId xmlns:p14="http://schemas.microsoft.com/office/powerpoint/2010/main" val="2613792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3" name="CuadroTexto 2"/>
          <p:cNvSpPr txBox="1"/>
          <p:nvPr/>
        </p:nvSpPr>
        <p:spPr>
          <a:xfrm>
            <a:off x="7882890" y="3289612"/>
            <a:ext cx="8618220" cy="769441"/>
          </a:xfrm>
          <a:prstGeom prst="rect">
            <a:avLst/>
          </a:prstGeom>
          <a:noFill/>
          <a:ln>
            <a:no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4400" dirty="0"/>
              <a:t>INFORME DE COSTOS</a:t>
            </a:r>
          </a:p>
        </p:txBody>
      </p:sp>
      <p:pic>
        <p:nvPicPr>
          <p:cNvPr id="11266" name="Picture 2">
            <a:extLst>
              <a:ext uri="{FF2B5EF4-FFF2-40B4-BE49-F238E27FC236}">
                <a16:creationId xmlns:a16="http://schemas.microsoft.com/office/drawing/2014/main" id="{C63E6994-D686-687E-BC53-8A9B1AC694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6150" y="1930401"/>
            <a:ext cx="3930170" cy="96268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8716A8EB-4878-AEBB-DD0C-4FBBAEC5ABB1}"/>
              </a:ext>
            </a:extLst>
          </p:cNvPr>
          <p:cNvPicPr>
            <a:picLocks noChangeAspect="1"/>
          </p:cNvPicPr>
          <p:nvPr/>
        </p:nvPicPr>
        <p:blipFill>
          <a:blip r:embed="rId5"/>
          <a:stretch>
            <a:fillRect/>
          </a:stretch>
        </p:blipFill>
        <p:spPr>
          <a:xfrm>
            <a:off x="5601731" y="4686705"/>
            <a:ext cx="10073698" cy="8209869"/>
          </a:xfrm>
          <a:prstGeom prst="rect">
            <a:avLst/>
          </a:prstGeom>
        </p:spPr>
      </p:pic>
    </p:spTree>
    <p:extLst>
      <p:ext uri="{BB962C8B-B14F-4D97-AF65-F5344CB8AC3E}">
        <p14:creationId xmlns:p14="http://schemas.microsoft.com/office/powerpoint/2010/main" val="688578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3" name="CuadroTexto 2"/>
          <p:cNvSpPr txBox="1"/>
          <p:nvPr/>
        </p:nvSpPr>
        <p:spPr>
          <a:xfrm>
            <a:off x="7239001" y="3191641"/>
            <a:ext cx="8618220" cy="769441"/>
          </a:xfrm>
          <a:prstGeom prst="rect">
            <a:avLst/>
          </a:prstGeom>
          <a:noFill/>
          <a:ln>
            <a:no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4400" dirty="0"/>
              <a:t>INFORME DE COSTOS</a:t>
            </a:r>
          </a:p>
        </p:txBody>
      </p:sp>
      <p:pic>
        <p:nvPicPr>
          <p:cNvPr id="11266" name="Picture 2">
            <a:extLst>
              <a:ext uri="{FF2B5EF4-FFF2-40B4-BE49-F238E27FC236}">
                <a16:creationId xmlns:a16="http://schemas.microsoft.com/office/drawing/2014/main" id="{C63E6994-D686-687E-BC53-8A9B1AC694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6150" y="1930401"/>
            <a:ext cx="3930170" cy="962684"/>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6D4537FA-6803-5E68-E076-A334AAD538E5}"/>
              </a:ext>
            </a:extLst>
          </p:cNvPr>
          <p:cNvPicPr>
            <a:picLocks noChangeAspect="1"/>
          </p:cNvPicPr>
          <p:nvPr/>
        </p:nvPicPr>
        <p:blipFill>
          <a:blip r:embed="rId5"/>
          <a:stretch>
            <a:fillRect/>
          </a:stretch>
        </p:blipFill>
        <p:spPr>
          <a:xfrm>
            <a:off x="2789893" y="4953185"/>
            <a:ext cx="19505926" cy="8011702"/>
          </a:xfrm>
          <a:prstGeom prst="rect">
            <a:avLst/>
          </a:prstGeom>
        </p:spPr>
      </p:pic>
    </p:spTree>
    <p:extLst>
      <p:ext uri="{BB962C8B-B14F-4D97-AF65-F5344CB8AC3E}">
        <p14:creationId xmlns:p14="http://schemas.microsoft.com/office/powerpoint/2010/main" val="9186761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3" name="Imagen 2"/>
          <p:cNvPicPr>
            <a:picLocks noChangeAspect="1"/>
          </p:cNvPicPr>
          <p:nvPr/>
        </p:nvPicPr>
        <p:blipFill>
          <a:blip r:embed="rId4"/>
          <a:stretch>
            <a:fillRect/>
          </a:stretch>
        </p:blipFill>
        <p:spPr>
          <a:xfrm>
            <a:off x="2990850" y="5200651"/>
            <a:ext cx="7955973" cy="7424456"/>
          </a:xfrm>
          <a:prstGeom prst="rect">
            <a:avLst/>
          </a:prstGeom>
        </p:spPr>
      </p:pic>
      <p:pic>
        <p:nvPicPr>
          <p:cNvPr id="5" name="Imagen 4"/>
          <p:cNvPicPr>
            <a:picLocks noChangeAspect="1"/>
          </p:cNvPicPr>
          <p:nvPr/>
        </p:nvPicPr>
        <p:blipFill>
          <a:blip r:embed="rId5"/>
          <a:stretch>
            <a:fillRect/>
          </a:stretch>
        </p:blipFill>
        <p:spPr>
          <a:xfrm>
            <a:off x="12736286" y="5200651"/>
            <a:ext cx="9514113" cy="7424456"/>
          </a:xfrm>
          <a:prstGeom prst="rect">
            <a:avLst/>
          </a:prstGeom>
        </p:spPr>
      </p:pic>
      <p:sp>
        <p:nvSpPr>
          <p:cNvPr id="4" name="CuadroTexto 3">
            <a:extLst>
              <a:ext uri="{FF2B5EF4-FFF2-40B4-BE49-F238E27FC236}">
                <a16:creationId xmlns:a16="http://schemas.microsoft.com/office/drawing/2014/main" id="{56D27F5E-0C37-E61D-8852-4A0DEED01F42}"/>
              </a:ext>
            </a:extLst>
          </p:cNvPr>
          <p:cNvSpPr txBox="1"/>
          <p:nvPr/>
        </p:nvSpPr>
        <p:spPr>
          <a:xfrm>
            <a:off x="8096250" y="2628900"/>
            <a:ext cx="9906000" cy="707886"/>
          </a:xfrm>
          <a:prstGeom prst="rect">
            <a:avLst/>
          </a:prstGeom>
          <a:noFill/>
        </p:spPr>
        <p:txBody>
          <a:bodyPr wrap="square" rtlCol="0">
            <a:spAutoFit/>
          </a:bodyPr>
          <a:lstStyle/>
          <a:p>
            <a:r>
              <a:rPr lang="es-ES" sz="4000" dirty="0"/>
              <a:t>GESTORES DE LA BASE DE DATOS </a:t>
            </a:r>
            <a:endParaRPr lang="es-CO" sz="4000" dirty="0"/>
          </a:p>
        </p:txBody>
      </p:sp>
      <p:sp>
        <p:nvSpPr>
          <p:cNvPr id="6" name="CuadroTexto 5">
            <a:extLst>
              <a:ext uri="{FF2B5EF4-FFF2-40B4-BE49-F238E27FC236}">
                <a16:creationId xmlns:a16="http://schemas.microsoft.com/office/drawing/2014/main" id="{A0F273FD-6D16-A01E-6E55-21FC57981729}"/>
              </a:ext>
            </a:extLst>
          </p:cNvPr>
          <p:cNvSpPr txBox="1"/>
          <p:nvPr/>
        </p:nvSpPr>
        <p:spPr>
          <a:xfrm>
            <a:off x="3867150" y="4324350"/>
            <a:ext cx="5200650" cy="646331"/>
          </a:xfrm>
          <a:prstGeom prst="rect">
            <a:avLst/>
          </a:prstGeom>
          <a:noFill/>
        </p:spPr>
        <p:txBody>
          <a:bodyPr wrap="square" rtlCol="0">
            <a:spAutoFit/>
          </a:bodyPr>
          <a:lstStyle/>
          <a:p>
            <a:r>
              <a:rPr lang="es-ES" sz="3600" dirty="0"/>
              <a:t>WORKBENCH MYSQL</a:t>
            </a:r>
            <a:endParaRPr lang="es-CO" sz="3600" dirty="0"/>
          </a:p>
        </p:txBody>
      </p:sp>
      <p:sp>
        <p:nvSpPr>
          <p:cNvPr id="7" name="CuadroTexto 6">
            <a:extLst>
              <a:ext uri="{FF2B5EF4-FFF2-40B4-BE49-F238E27FC236}">
                <a16:creationId xmlns:a16="http://schemas.microsoft.com/office/drawing/2014/main" id="{3C8CAAB5-D792-A1A7-61E0-30D23A5928BB}"/>
              </a:ext>
            </a:extLst>
          </p:cNvPr>
          <p:cNvSpPr txBox="1"/>
          <p:nvPr/>
        </p:nvSpPr>
        <p:spPr>
          <a:xfrm>
            <a:off x="15449552" y="4324349"/>
            <a:ext cx="5518438" cy="646331"/>
          </a:xfrm>
          <a:prstGeom prst="rect">
            <a:avLst/>
          </a:prstGeom>
          <a:noFill/>
        </p:spPr>
        <p:txBody>
          <a:bodyPr wrap="square" rtlCol="0">
            <a:spAutoFit/>
          </a:bodyPr>
          <a:lstStyle/>
          <a:p>
            <a:r>
              <a:rPr lang="es-ES" sz="3600" dirty="0"/>
              <a:t>XAMPP  PHPMYADMIN</a:t>
            </a:r>
            <a:endParaRPr lang="es-CO" sz="3600" dirty="0"/>
          </a:p>
        </p:txBody>
      </p:sp>
    </p:spTree>
    <p:extLst>
      <p:ext uri="{BB962C8B-B14F-4D97-AF65-F5344CB8AC3E}">
        <p14:creationId xmlns:p14="http://schemas.microsoft.com/office/powerpoint/2010/main" val="2438678465"/>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6" name="Imagen 5"/>
          <p:cNvPicPr>
            <a:picLocks noChangeAspect="1"/>
          </p:cNvPicPr>
          <p:nvPr/>
        </p:nvPicPr>
        <p:blipFill rotWithShape="1">
          <a:blip r:embed="rId4"/>
          <a:srcRect l="1" t="12726" r="5" b="11614"/>
          <a:stretch/>
        </p:blipFill>
        <p:spPr>
          <a:xfrm>
            <a:off x="4152899" y="4703633"/>
            <a:ext cx="16905211" cy="7846391"/>
          </a:xfrm>
          <a:prstGeom prst="rect">
            <a:avLst/>
          </a:prstGeom>
        </p:spPr>
      </p:pic>
      <p:sp>
        <p:nvSpPr>
          <p:cNvPr id="7" name="Rectángulo 6"/>
          <p:cNvSpPr/>
          <p:nvPr/>
        </p:nvSpPr>
        <p:spPr>
          <a:xfrm>
            <a:off x="8343900" y="3197975"/>
            <a:ext cx="12134850" cy="830997"/>
          </a:xfrm>
          <a:prstGeom prst="rect">
            <a:avLst/>
          </a:prstGeom>
        </p:spPr>
        <p:txBody>
          <a:bodyPr wrap="square">
            <a:spAutoFit/>
          </a:bodyPr>
          <a:lstStyle/>
          <a:p>
            <a:pPr algn="ctr"/>
            <a:r>
              <a:rPr lang="es-ES" sz="4800" dirty="0">
                <a:ln w="0"/>
                <a:solidFill>
                  <a:schemeClr val="tx1"/>
                </a:solidFill>
                <a:effectLst>
                  <a:outerShdw blurRad="38100" dist="19050" dir="2700000" algn="tl" rotWithShape="0">
                    <a:schemeClr val="dk1">
                      <a:alpha val="40000"/>
                    </a:schemeClr>
                  </a:outerShdw>
                </a:effectLst>
              </a:rPr>
              <a:t>BASE DATOS PHPMYADMIN</a:t>
            </a:r>
            <a:endParaRPr lang="es-ES" sz="40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15310820"/>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5" name="Imagen 4"/>
          <p:cNvPicPr>
            <a:picLocks noChangeAspect="1"/>
          </p:cNvPicPr>
          <p:nvPr/>
        </p:nvPicPr>
        <p:blipFill rotWithShape="1">
          <a:blip r:embed="rId4"/>
          <a:srcRect l="15717" t="19283" r="17406" b="15175"/>
          <a:stretch/>
        </p:blipFill>
        <p:spPr>
          <a:xfrm>
            <a:off x="5017077" y="4780632"/>
            <a:ext cx="13522037" cy="7520474"/>
          </a:xfrm>
          <a:prstGeom prst="rect">
            <a:avLst/>
          </a:prstGeom>
        </p:spPr>
      </p:pic>
      <p:sp>
        <p:nvSpPr>
          <p:cNvPr id="6" name="Rectángulo 5"/>
          <p:cNvSpPr/>
          <p:nvPr/>
        </p:nvSpPr>
        <p:spPr>
          <a:xfrm>
            <a:off x="6343642" y="2985229"/>
            <a:ext cx="11696716" cy="923330"/>
          </a:xfrm>
          <a:prstGeom prst="rect">
            <a:avLst/>
          </a:prstGeom>
          <a:noFill/>
        </p:spPr>
        <p:txBody>
          <a:bodyPr wrap="squar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BASE DATOS </a:t>
            </a:r>
            <a:r>
              <a:rPr lang="es-ES" sz="5400" dirty="0">
                <a:ln w="0"/>
                <a:solidFill>
                  <a:schemeClr val="tx1"/>
                </a:solidFill>
                <a:effectLst>
                  <a:outerShdw blurRad="38100" dist="19050" dir="2700000" algn="tl" rotWithShape="0">
                    <a:schemeClr val="dk1">
                      <a:alpha val="40000"/>
                    </a:schemeClr>
                  </a:outerShdw>
                </a:effectLst>
              </a:rPr>
              <a:t>WORKBENCH</a:t>
            </a:r>
            <a:endParaRPr lang="es-E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068242"/>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6" name="Rectángulo 5"/>
          <p:cNvSpPr/>
          <p:nvPr/>
        </p:nvSpPr>
        <p:spPr>
          <a:xfrm>
            <a:off x="6343642" y="2985229"/>
            <a:ext cx="11696716" cy="923330"/>
          </a:xfrm>
          <a:prstGeom prst="rect">
            <a:avLst/>
          </a:prstGeom>
          <a:noFill/>
        </p:spPr>
        <p:txBody>
          <a:bodyPr wrap="squar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BASE DATOS </a:t>
            </a:r>
            <a:r>
              <a:rPr lang="es-ES" sz="5400" dirty="0">
                <a:ln w="0"/>
                <a:solidFill>
                  <a:schemeClr val="tx1"/>
                </a:solidFill>
                <a:effectLst>
                  <a:outerShdw blurRad="38100" dist="19050" dir="2700000" algn="tl" rotWithShape="0">
                    <a:schemeClr val="dk1">
                      <a:alpha val="40000"/>
                    </a:schemeClr>
                  </a:outerShdw>
                </a:effectLst>
              </a:rPr>
              <a:t>WORKBENCH</a:t>
            </a:r>
            <a:endParaRPr lang="es-ES" sz="5400" b="0" cap="none" spc="0" dirty="0">
              <a:ln w="0"/>
              <a:solidFill>
                <a:schemeClr val="tx1"/>
              </a:solidFill>
              <a:effectLst>
                <a:outerShdw blurRad="38100" dist="19050" dir="2700000" algn="tl" rotWithShape="0">
                  <a:schemeClr val="dk1">
                    <a:alpha val="40000"/>
                  </a:schemeClr>
                </a:outerShdw>
              </a:effectLst>
            </a:endParaRPr>
          </a:p>
        </p:txBody>
      </p:sp>
      <p:pic>
        <p:nvPicPr>
          <p:cNvPr id="3" name="Imagen 2">
            <a:extLst>
              <a:ext uri="{FF2B5EF4-FFF2-40B4-BE49-F238E27FC236}">
                <a16:creationId xmlns:a16="http://schemas.microsoft.com/office/drawing/2014/main" id="{9515527C-5D7F-020E-4B97-23BBA9681D0C}"/>
              </a:ext>
            </a:extLst>
          </p:cNvPr>
          <p:cNvPicPr>
            <a:picLocks noChangeAspect="1"/>
          </p:cNvPicPr>
          <p:nvPr/>
        </p:nvPicPr>
        <p:blipFill>
          <a:blip r:embed="rId4"/>
          <a:stretch>
            <a:fillRect/>
          </a:stretch>
        </p:blipFill>
        <p:spPr>
          <a:xfrm>
            <a:off x="4205145" y="4144584"/>
            <a:ext cx="15973710" cy="8618187"/>
          </a:xfrm>
          <a:prstGeom prst="rect">
            <a:avLst/>
          </a:prstGeom>
        </p:spPr>
      </p:pic>
    </p:spTree>
    <p:extLst>
      <p:ext uri="{BB962C8B-B14F-4D97-AF65-F5344CB8AC3E}">
        <p14:creationId xmlns:p14="http://schemas.microsoft.com/office/powerpoint/2010/main" val="3194429930"/>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6" name="Rectángulo 5"/>
          <p:cNvSpPr/>
          <p:nvPr/>
        </p:nvSpPr>
        <p:spPr>
          <a:xfrm>
            <a:off x="3461656" y="1796144"/>
            <a:ext cx="7217229" cy="598204"/>
          </a:xfrm>
          <a:prstGeom prst="rect">
            <a:avLst/>
          </a:prstGeom>
          <a:noFill/>
        </p:spPr>
        <p:txBody>
          <a:bodyPr wrap="square" lIns="91440" tIns="45720" rIns="91440" bIns="45720">
            <a:spAutoFit/>
          </a:bodyPr>
          <a:lstStyle/>
          <a:p>
            <a:pPr algn="ctr"/>
            <a:r>
              <a:rPr lang="es-ES" sz="3200" b="0" cap="none" spc="0" dirty="0">
                <a:ln w="0"/>
                <a:solidFill>
                  <a:schemeClr val="tx1"/>
                </a:solidFill>
                <a:effectLst>
                  <a:outerShdw blurRad="38100" dist="19050" dir="2700000" algn="tl" rotWithShape="0">
                    <a:schemeClr val="dk1">
                      <a:alpha val="40000"/>
                    </a:schemeClr>
                  </a:outerShdw>
                </a:effectLst>
              </a:rPr>
              <a:t>BASE DATOS </a:t>
            </a:r>
            <a:r>
              <a:rPr lang="es-ES" sz="3200" dirty="0">
                <a:ln w="0"/>
                <a:solidFill>
                  <a:schemeClr val="tx1"/>
                </a:solidFill>
                <a:effectLst>
                  <a:outerShdw blurRad="38100" dist="19050" dir="2700000" algn="tl" rotWithShape="0">
                    <a:schemeClr val="dk1">
                      <a:alpha val="40000"/>
                    </a:schemeClr>
                  </a:outerShdw>
                </a:effectLst>
              </a:rPr>
              <a:t>WORKBENCH</a:t>
            </a:r>
            <a:endParaRPr lang="es-ES" sz="3200" b="0" cap="none" spc="0" dirty="0">
              <a:ln w="0"/>
              <a:solidFill>
                <a:schemeClr val="tx1"/>
              </a:solidFill>
              <a:effectLst>
                <a:outerShdw blurRad="38100" dist="19050" dir="2700000" algn="tl" rotWithShape="0">
                  <a:schemeClr val="dk1">
                    <a:alpha val="40000"/>
                  </a:schemeClr>
                </a:outerShdw>
              </a:effectLst>
            </a:endParaRPr>
          </a:p>
        </p:txBody>
      </p:sp>
      <p:sp>
        <p:nvSpPr>
          <p:cNvPr id="2" name="CuadroTexto 1">
            <a:extLst>
              <a:ext uri="{FF2B5EF4-FFF2-40B4-BE49-F238E27FC236}">
                <a16:creationId xmlns:a16="http://schemas.microsoft.com/office/drawing/2014/main" id="{8A547837-6B77-9A27-B383-5FB6F365493C}"/>
              </a:ext>
            </a:extLst>
          </p:cNvPr>
          <p:cNvSpPr txBox="1"/>
          <p:nvPr/>
        </p:nvSpPr>
        <p:spPr>
          <a:xfrm>
            <a:off x="9144000" y="2710543"/>
            <a:ext cx="6727371" cy="830997"/>
          </a:xfrm>
          <a:prstGeom prst="rect">
            <a:avLst/>
          </a:prstGeom>
          <a:noFill/>
        </p:spPr>
        <p:txBody>
          <a:bodyPr wrap="square" rtlCol="0">
            <a:spAutoFit/>
          </a:bodyPr>
          <a:lstStyle/>
          <a:p>
            <a:r>
              <a:rPr lang="es-CO" sz="4800" dirty="0"/>
              <a:t>Datos insertados </a:t>
            </a:r>
          </a:p>
        </p:txBody>
      </p:sp>
      <p:pic>
        <p:nvPicPr>
          <p:cNvPr id="5" name="Imagen 4">
            <a:extLst>
              <a:ext uri="{FF2B5EF4-FFF2-40B4-BE49-F238E27FC236}">
                <a16:creationId xmlns:a16="http://schemas.microsoft.com/office/drawing/2014/main" id="{10944531-5CDC-18C7-A9DA-32202B623834}"/>
              </a:ext>
            </a:extLst>
          </p:cNvPr>
          <p:cNvPicPr>
            <a:picLocks noChangeAspect="1"/>
          </p:cNvPicPr>
          <p:nvPr/>
        </p:nvPicPr>
        <p:blipFill>
          <a:blip r:embed="rId4"/>
          <a:stretch>
            <a:fillRect/>
          </a:stretch>
        </p:blipFill>
        <p:spPr>
          <a:xfrm>
            <a:off x="2481943" y="5785703"/>
            <a:ext cx="20084141" cy="5552056"/>
          </a:xfrm>
          <a:prstGeom prst="rect">
            <a:avLst/>
          </a:prstGeom>
        </p:spPr>
      </p:pic>
    </p:spTree>
    <p:extLst>
      <p:ext uri="{BB962C8B-B14F-4D97-AF65-F5344CB8AC3E}">
        <p14:creationId xmlns:p14="http://schemas.microsoft.com/office/powerpoint/2010/main" val="2678963781"/>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6" name="Rectángulo 5"/>
          <p:cNvSpPr/>
          <p:nvPr/>
        </p:nvSpPr>
        <p:spPr>
          <a:xfrm>
            <a:off x="3461656" y="1796144"/>
            <a:ext cx="7217229" cy="598204"/>
          </a:xfrm>
          <a:prstGeom prst="rect">
            <a:avLst/>
          </a:prstGeom>
          <a:noFill/>
        </p:spPr>
        <p:txBody>
          <a:bodyPr wrap="square" lIns="91440" tIns="45720" rIns="91440" bIns="45720">
            <a:spAutoFit/>
          </a:bodyPr>
          <a:lstStyle/>
          <a:p>
            <a:pPr algn="ctr"/>
            <a:r>
              <a:rPr lang="es-ES" sz="3200" b="0" cap="none" spc="0" dirty="0">
                <a:ln w="0"/>
                <a:solidFill>
                  <a:schemeClr val="tx1"/>
                </a:solidFill>
                <a:effectLst>
                  <a:outerShdw blurRad="38100" dist="19050" dir="2700000" algn="tl" rotWithShape="0">
                    <a:schemeClr val="dk1">
                      <a:alpha val="40000"/>
                    </a:schemeClr>
                  </a:outerShdw>
                </a:effectLst>
              </a:rPr>
              <a:t>BASE DATOS </a:t>
            </a:r>
            <a:r>
              <a:rPr lang="es-ES" sz="3200" dirty="0">
                <a:ln w="0"/>
                <a:solidFill>
                  <a:schemeClr val="tx1"/>
                </a:solidFill>
                <a:effectLst>
                  <a:outerShdw blurRad="38100" dist="19050" dir="2700000" algn="tl" rotWithShape="0">
                    <a:schemeClr val="dk1">
                      <a:alpha val="40000"/>
                    </a:schemeClr>
                  </a:outerShdw>
                </a:effectLst>
              </a:rPr>
              <a:t>WORKBENCH</a:t>
            </a:r>
            <a:endParaRPr lang="es-ES" sz="3200" b="0" cap="none" spc="0" dirty="0">
              <a:ln w="0"/>
              <a:solidFill>
                <a:schemeClr val="tx1"/>
              </a:solidFill>
              <a:effectLst>
                <a:outerShdw blurRad="38100" dist="19050" dir="2700000" algn="tl" rotWithShape="0">
                  <a:schemeClr val="dk1">
                    <a:alpha val="40000"/>
                  </a:schemeClr>
                </a:outerShdw>
              </a:effectLst>
            </a:endParaRPr>
          </a:p>
        </p:txBody>
      </p:sp>
      <p:sp>
        <p:nvSpPr>
          <p:cNvPr id="2" name="CuadroTexto 1">
            <a:extLst>
              <a:ext uri="{FF2B5EF4-FFF2-40B4-BE49-F238E27FC236}">
                <a16:creationId xmlns:a16="http://schemas.microsoft.com/office/drawing/2014/main" id="{8A547837-6B77-9A27-B383-5FB6F365493C}"/>
              </a:ext>
            </a:extLst>
          </p:cNvPr>
          <p:cNvSpPr txBox="1"/>
          <p:nvPr/>
        </p:nvSpPr>
        <p:spPr>
          <a:xfrm>
            <a:off x="9144000" y="2710543"/>
            <a:ext cx="6727371" cy="830997"/>
          </a:xfrm>
          <a:prstGeom prst="rect">
            <a:avLst/>
          </a:prstGeom>
          <a:noFill/>
        </p:spPr>
        <p:txBody>
          <a:bodyPr wrap="square" rtlCol="0">
            <a:spAutoFit/>
          </a:bodyPr>
          <a:lstStyle/>
          <a:p>
            <a:r>
              <a:rPr lang="es-CO" sz="4800" dirty="0"/>
              <a:t>Datos insertados </a:t>
            </a:r>
          </a:p>
        </p:txBody>
      </p:sp>
      <p:pic>
        <p:nvPicPr>
          <p:cNvPr id="4" name="Imagen 3">
            <a:extLst>
              <a:ext uri="{FF2B5EF4-FFF2-40B4-BE49-F238E27FC236}">
                <a16:creationId xmlns:a16="http://schemas.microsoft.com/office/drawing/2014/main" id="{4E76A97F-93C7-0768-A048-20C1CF757738}"/>
              </a:ext>
            </a:extLst>
          </p:cNvPr>
          <p:cNvPicPr>
            <a:picLocks noChangeAspect="1"/>
          </p:cNvPicPr>
          <p:nvPr/>
        </p:nvPicPr>
        <p:blipFill>
          <a:blip r:embed="rId4"/>
          <a:stretch>
            <a:fillRect/>
          </a:stretch>
        </p:blipFill>
        <p:spPr>
          <a:xfrm>
            <a:off x="8784770" y="8811199"/>
            <a:ext cx="12475029" cy="4688463"/>
          </a:xfrm>
          <a:prstGeom prst="rect">
            <a:avLst/>
          </a:prstGeom>
        </p:spPr>
      </p:pic>
      <p:pic>
        <p:nvPicPr>
          <p:cNvPr id="8" name="Imagen 7">
            <a:extLst>
              <a:ext uri="{FF2B5EF4-FFF2-40B4-BE49-F238E27FC236}">
                <a16:creationId xmlns:a16="http://schemas.microsoft.com/office/drawing/2014/main" id="{EEF4BBCD-429E-3098-482F-1C8F1482FE3A}"/>
              </a:ext>
            </a:extLst>
          </p:cNvPr>
          <p:cNvPicPr>
            <a:picLocks noChangeAspect="1"/>
          </p:cNvPicPr>
          <p:nvPr/>
        </p:nvPicPr>
        <p:blipFill>
          <a:blip r:embed="rId5"/>
          <a:stretch>
            <a:fillRect/>
          </a:stretch>
        </p:blipFill>
        <p:spPr>
          <a:xfrm>
            <a:off x="3885294" y="4180740"/>
            <a:ext cx="18273254" cy="4589463"/>
          </a:xfrm>
          <a:prstGeom prst="rect">
            <a:avLst/>
          </a:prstGeom>
        </p:spPr>
      </p:pic>
    </p:spTree>
    <p:extLst>
      <p:ext uri="{BB962C8B-B14F-4D97-AF65-F5344CB8AC3E}">
        <p14:creationId xmlns:p14="http://schemas.microsoft.com/office/powerpoint/2010/main" val="717458196"/>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6" name="Rectángulo 5"/>
          <p:cNvSpPr/>
          <p:nvPr/>
        </p:nvSpPr>
        <p:spPr>
          <a:xfrm>
            <a:off x="3461656" y="1796144"/>
            <a:ext cx="7217229" cy="598204"/>
          </a:xfrm>
          <a:prstGeom prst="rect">
            <a:avLst/>
          </a:prstGeom>
          <a:noFill/>
        </p:spPr>
        <p:txBody>
          <a:bodyPr wrap="square" lIns="91440" tIns="45720" rIns="91440" bIns="45720">
            <a:spAutoFit/>
          </a:bodyPr>
          <a:lstStyle/>
          <a:p>
            <a:pPr algn="ctr"/>
            <a:r>
              <a:rPr lang="es-ES" sz="3200" b="0" cap="none" spc="0" dirty="0">
                <a:ln w="0"/>
                <a:solidFill>
                  <a:schemeClr val="tx1"/>
                </a:solidFill>
                <a:effectLst>
                  <a:outerShdw blurRad="38100" dist="19050" dir="2700000" algn="tl" rotWithShape="0">
                    <a:schemeClr val="dk1">
                      <a:alpha val="40000"/>
                    </a:schemeClr>
                  </a:outerShdw>
                </a:effectLst>
              </a:rPr>
              <a:t>BASE DATOS </a:t>
            </a:r>
            <a:r>
              <a:rPr lang="es-ES" sz="3200" dirty="0">
                <a:ln w="0"/>
                <a:solidFill>
                  <a:schemeClr val="tx1"/>
                </a:solidFill>
                <a:effectLst>
                  <a:outerShdw blurRad="38100" dist="19050" dir="2700000" algn="tl" rotWithShape="0">
                    <a:schemeClr val="dk1">
                      <a:alpha val="40000"/>
                    </a:schemeClr>
                  </a:outerShdw>
                </a:effectLst>
              </a:rPr>
              <a:t>WORKBENCH</a:t>
            </a:r>
            <a:endParaRPr lang="es-ES" sz="3200" b="0" cap="none" spc="0" dirty="0">
              <a:ln w="0"/>
              <a:solidFill>
                <a:schemeClr val="tx1"/>
              </a:solidFill>
              <a:effectLst>
                <a:outerShdw blurRad="38100" dist="19050" dir="2700000" algn="tl" rotWithShape="0">
                  <a:schemeClr val="dk1">
                    <a:alpha val="40000"/>
                  </a:schemeClr>
                </a:outerShdw>
              </a:effectLst>
            </a:endParaRPr>
          </a:p>
        </p:txBody>
      </p:sp>
      <p:sp>
        <p:nvSpPr>
          <p:cNvPr id="2" name="CuadroTexto 1">
            <a:extLst>
              <a:ext uri="{FF2B5EF4-FFF2-40B4-BE49-F238E27FC236}">
                <a16:creationId xmlns:a16="http://schemas.microsoft.com/office/drawing/2014/main" id="{8A547837-6B77-9A27-B383-5FB6F365493C}"/>
              </a:ext>
            </a:extLst>
          </p:cNvPr>
          <p:cNvSpPr txBox="1"/>
          <p:nvPr/>
        </p:nvSpPr>
        <p:spPr>
          <a:xfrm>
            <a:off x="9144000" y="2710543"/>
            <a:ext cx="6727371" cy="830997"/>
          </a:xfrm>
          <a:prstGeom prst="rect">
            <a:avLst/>
          </a:prstGeom>
          <a:noFill/>
        </p:spPr>
        <p:txBody>
          <a:bodyPr wrap="square" rtlCol="0">
            <a:spAutoFit/>
          </a:bodyPr>
          <a:lstStyle/>
          <a:p>
            <a:r>
              <a:rPr lang="es-CO" sz="4800" dirty="0"/>
              <a:t>Datos insertados </a:t>
            </a:r>
          </a:p>
        </p:txBody>
      </p:sp>
      <p:pic>
        <p:nvPicPr>
          <p:cNvPr id="5" name="Imagen 4">
            <a:extLst>
              <a:ext uri="{FF2B5EF4-FFF2-40B4-BE49-F238E27FC236}">
                <a16:creationId xmlns:a16="http://schemas.microsoft.com/office/drawing/2014/main" id="{6814ADCD-393B-A48A-F533-5CB6A85A3A94}"/>
              </a:ext>
            </a:extLst>
          </p:cNvPr>
          <p:cNvPicPr>
            <a:picLocks noChangeAspect="1"/>
          </p:cNvPicPr>
          <p:nvPr/>
        </p:nvPicPr>
        <p:blipFill>
          <a:blip r:embed="rId4"/>
          <a:stretch>
            <a:fillRect/>
          </a:stretch>
        </p:blipFill>
        <p:spPr>
          <a:xfrm>
            <a:off x="3906195" y="5377202"/>
            <a:ext cx="16595688" cy="6118112"/>
          </a:xfrm>
          <a:prstGeom prst="rect">
            <a:avLst/>
          </a:prstGeom>
        </p:spPr>
      </p:pic>
    </p:spTree>
    <p:extLst>
      <p:ext uri="{BB962C8B-B14F-4D97-AF65-F5344CB8AC3E}">
        <p14:creationId xmlns:p14="http://schemas.microsoft.com/office/powerpoint/2010/main" val="455027649"/>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3" name="CuadroTexto 2"/>
          <p:cNvSpPr txBox="1"/>
          <p:nvPr/>
        </p:nvSpPr>
        <p:spPr>
          <a:xfrm>
            <a:off x="7631722" y="3148062"/>
            <a:ext cx="7109639" cy="923330"/>
          </a:xfrm>
          <a:prstGeom prst="rect">
            <a:avLst/>
          </a:prstGeom>
          <a:noFill/>
          <a:ln>
            <a:no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5400" dirty="0"/>
              <a:t>OBJETIVO GENERAL</a:t>
            </a:r>
          </a:p>
        </p:txBody>
      </p:sp>
      <p:sp>
        <p:nvSpPr>
          <p:cNvPr id="4" name="Rectángulo 3"/>
          <p:cNvSpPr/>
          <p:nvPr/>
        </p:nvSpPr>
        <p:spPr>
          <a:xfrm>
            <a:off x="2182161" y="6818942"/>
            <a:ext cx="12252296" cy="3170099"/>
          </a:xfrm>
          <a:prstGeom prst="rect">
            <a:avLst/>
          </a:prstGeom>
        </p:spPr>
        <p:txBody>
          <a:bodyPr wrap="square">
            <a:spAutoFit/>
          </a:bodyPr>
          <a:lstStyle/>
          <a:p>
            <a:pPr algn="just"/>
            <a:r>
              <a:rPr lang="es-CO" sz="4000" dirty="0"/>
              <a:t>Generar un aplicativo web el cual sea  </a:t>
            </a:r>
            <a:r>
              <a:rPr lang="es-CO" sz="4000" dirty="0" err="1"/>
              <a:t>agil</a:t>
            </a:r>
            <a:r>
              <a:rPr lang="es-CO" sz="4000" dirty="0"/>
              <a:t>, con un buen rendimiento con soporte y estabilidad brindando una facilidad de manejo al usuario facilitando la visualización de la información y el manejo de la misma.</a:t>
            </a:r>
          </a:p>
        </p:txBody>
      </p:sp>
      <p:pic>
        <p:nvPicPr>
          <p:cNvPr id="5" name="Imagen 4"/>
          <p:cNvPicPr>
            <a:picLocks noChangeAspect="1"/>
          </p:cNvPicPr>
          <p:nvPr/>
        </p:nvPicPr>
        <p:blipFill>
          <a:blip r:embed="rId4"/>
          <a:stretch>
            <a:fillRect/>
          </a:stretch>
        </p:blipFill>
        <p:spPr>
          <a:xfrm>
            <a:off x="15194953" y="6210301"/>
            <a:ext cx="5973993" cy="4382290"/>
          </a:xfrm>
          <a:prstGeom prst="rect">
            <a:avLst/>
          </a:prstGeom>
        </p:spPr>
      </p:pic>
      <p:pic>
        <p:nvPicPr>
          <p:cNvPr id="8194" name="Picture 2">
            <a:extLst>
              <a:ext uri="{FF2B5EF4-FFF2-40B4-BE49-F238E27FC236}">
                <a16:creationId xmlns:a16="http://schemas.microsoft.com/office/drawing/2014/main" id="{C6C5B214-B3AF-B719-FFCF-E9CAB6AEC0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45150" y="1899690"/>
            <a:ext cx="4405313" cy="1248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95819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6" name="Rectángulo 5"/>
          <p:cNvSpPr/>
          <p:nvPr/>
        </p:nvSpPr>
        <p:spPr>
          <a:xfrm>
            <a:off x="4100052" y="2178356"/>
            <a:ext cx="13185058" cy="1323439"/>
          </a:xfrm>
          <a:prstGeom prst="rect">
            <a:avLst/>
          </a:prstGeom>
          <a:noFill/>
        </p:spPr>
        <p:txBody>
          <a:bodyPr wrap="square" lIns="91440" tIns="45720" rIns="91440" bIns="45720">
            <a:spAutoFit/>
          </a:bodyPr>
          <a:lstStyle/>
          <a:p>
            <a:pPr algn="ctr"/>
            <a:r>
              <a:rPr lang="es-ES" sz="4000" b="0" cap="none" spc="0" dirty="0">
                <a:ln w="0"/>
                <a:solidFill>
                  <a:schemeClr val="tx1"/>
                </a:solidFill>
                <a:effectLst>
                  <a:outerShdw blurRad="38100" dist="19050" dir="2700000" algn="tl" rotWithShape="0">
                    <a:schemeClr val="dk1">
                      <a:alpha val="40000"/>
                    </a:schemeClr>
                  </a:outerShdw>
                </a:effectLst>
              </a:rPr>
              <a:t>BASE DATOS </a:t>
            </a:r>
            <a:r>
              <a:rPr lang="es-ES" sz="4000" dirty="0">
                <a:ln w="0"/>
                <a:solidFill>
                  <a:schemeClr val="tx1"/>
                </a:solidFill>
                <a:effectLst>
                  <a:outerShdw blurRad="38100" dist="19050" dir="2700000" algn="tl" rotWithShape="0">
                    <a:schemeClr val="dk1">
                      <a:alpha val="40000"/>
                    </a:schemeClr>
                  </a:outerShdw>
                </a:effectLst>
              </a:rPr>
              <a:t>WORKBENCH </a:t>
            </a:r>
            <a:r>
              <a:rPr lang="es-CO" sz="4000" dirty="0"/>
              <a:t>MIGRACIÓN SQL</a:t>
            </a:r>
          </a:p>
          <a:p>
            <a:pPr algn="ctr"/>
            <a:endParaRPr lang="es-ES" sz="4000" b="0" cap="none" spc="0" dirty="0">
              <a:ln w="0"/>
              <a:solidFill>
                <a:schemeClr val="tx1"/>
              </a:solidFill>
              <a:effectLst>
                <a:outerShdw blurRad="38100" dist="19050" dir="2700000" algn="tl" rotWithShape="0">
                  <a:schemeClr val="dk1">
                    <a:alpha val="40000"/>
                  </a:schemeClr>
                </a:outerShdw>
              </a:effectLst>
            </a:endParaRPr>
          </a:p>
        </p:txBody>
      </p:sp>
      <p:pic>
        <p:nvPicPr>
          <p:cNvPr id="7" name="Imagen 6">
            <a:extLst>
              <a:ext uri="{FF2B5EF4-FFF2-40B4-BE49-F238E27FC236}">
                <a16:creationId xmlns:a16="http://schemas.microsoft.com/office/drawing/2014/main" id="{C4AB917B-AF67-F43B-B255-0D92E76BC8C7}"/>
              </a:ext>
            </a:extLst>
          </p:cNvPr>
          <p:cNvPicPr>
            <a:picLocks noChangeAspect="1"/>
          </p:cNvPicPr>
          <p:nvPr/>
        </p:nvPicPr>
        <p:blipFill>
          <a:blip r:embed="rId4"/>
          <a:stretch>
            <a:fillRect/>
          </a:stretch>
        </p:blipFill>
        <p:spPr>
          <a:xfrm>
            <a:off x="1662574" y="4729366"/>
            <a:ext cx="10529426" cy="8455691"/>
          </a:xfrm>
          <a:prstGeom prst="rect">
            <a:avLst/>
          </a:prstGeom>
        </p:spPr>
      </p:pic>
      <p:pic>
        <p:nvPicPr>
          <p:cNvPr id="9" name="Imagen 8">
            <a:extLst>
              <a:ext uri="{FF2B5EF4-FFF2-40B4-BE49-F238E27FC236}">
                <a16:creationId xmlns:a16="http://schemas.microsoft.com/office/drawing/2014/main" id="{FAEED82A-BD4F-B834-9A22-4752AC679C0D}"/>
              </a:ext>
            </a:extLst>
          </p:cNvPr>
          <p:cNvPicPr>
            <a:picLocks noChangeAspect="1"/>
          </p:cNvPicPr>
          <p:nvPr/>
        </p:nvPicPr>
        <p:blipFill>
          <a:blip r:embed="rId5"/>
          <a:stretch>
            <a:fillRect/>
          </a:stretch>
        </p:blipFill>
        <p:spPr>
          <a:xfrm>
            <a:off x="12477135" y="4344779"/>
            <a:ext cx="10244291" cy="8840278"/>
          </a:xfrm>
          <a:prstGeom prst="rect">
            <a:avLst/>
          </a:prstGeom>
        </p:spPr>
      </p:pic>
    </p:spTree>
    <p:extLst>
      <p:ext uri="{BB962C8B-B14F-4D97-AF65-F5344CB8AC3E}">
        <p14:creationId xmlns:p14="http://schemas.microsoft.com/office/powerpoint/2010/main" val="2211623351"/>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6" name="Rectángulo 5"/>
          <p:cNvSpPr/>
          <p:nvPr/>
        </p:nvSpPr>
        <p:spPr>
          <a:xfrm>
            <a:off x="4100052" y="2178356"/>
            <a:ext cx="13185058" cy="1323439"/>
          </a:xfrm>
          <a:prstGeom prst="rect">
            <a:avLst/>
          </a:prstGeom>
          <a:noFill/>
        </p:spPr>
        <p:txBody>
          <a:bodyPr wrap="square" lIns="91440" tIns="45720" rIns="91440" bIns="45720">
            <a:spAutoFit/>
          </a:bodyPr>
          <a:lstStyle/>
          <a:p>
            <a:pPr algn="ctr"/>
            <a:r>
              <a:rPr lang="es-ES" sz="4000" b="0" cap="none" spc="0" dirty="0">
                <a:ln w="0"/>
                <a:solidFill>
                  <a:schemeClr val="tx1"/>
                </a:solidFill>
                <a:effectLst>
                  <a:outerShdw blurRad="38100" dist="19050" dir="2700000" algn="tl" rotWithShape="0">
                    <a:schemeClr val="dk1">
                      <a:alpha val="40000"/>
                    </a:schemeClr>
                  </a:outerShdw>
                </a:effectLst>
              </a:rPr>
              <a:t>BASE DATOS </a:t>
            </a:r>
            <a:r>
              <a:rPr lang="es-ES" sz="4000" dirty="0">
                <a:ln w="0"/>
                <a:solidFill>
                  <a:schemeClr val="tx1"/>
                </a:solidFill>
                <a:effectLst>
                  <a:outerShdw blurRad="38100" dist="19050" dir="2700000" algn="tl" rotWithShape="0">
                    <a:schemeClr val="dk1">
                      <a:alpha val="40000"/>
                    </a:schemeClr>
                  </a:outerShdw>
                </a:effectLst>
              </a:rPr>
              <a:t>WORKBENCH </a:t>
            </a:r>
            <a:r>
              <a:rPr lang="es-CO" sz="4000" dirty="0"/>
              <a:t>MIGRACIÓN SQL</a:t>
            </a:r>
          </a:p>
          <a:p>
            <a:pPr algn="ctr"/>
            <a:endParaRPr lang="es-ES" sz="4000" b="0" cap="none" spc="0" dirty="0">
              <a:ln w="0"/>
              <a:solidFill>
                <a:schemeClr val="tx1"/>
              </a:solidFill>
              <a:effectLst>
                <a:outerShdw blurRad="38100" dist="19050" dir="2700000" algn="tl" rotWithShape="0">
                  <a:schemeClr val="dk1">
                    <a:alpha val="40000"/>
                  </a:schemeClr>
                </a:outerShdw>
              </a:effectLst>
            </a:endParaRPr>
          </a:p>
        </p:txBody>
      </p:sp>
      <p:pic>
        <p:nvPicPr>
          <p:cNvPr id="3" name="Imagen 2">
            <a:extLst>
              <a:ext uri="{FF2B5EF4-FFF2-40B4-BE49-F238E27FC236}">
                <a16:creationId xmlns:a16="http://schemas.microsoft.com/office/drawing/2014/main" id="{F0BE1CDF-60B5-7862-D182-CF2850414D69}"/>
              </a:ext>
            </a:extLst>
          </p:cNvPr>
          <p:cNvPicPr>
            <a:picLocks noChangeAspect="1"/>
          </p:cNvPicPr>
          <p:nvPr/>
        </p:nvPicPr>
        <p:blipFill>
          <a:blip r:embed="rId4"/>
          <a:stretch>
            <a:fillRect/>
          </a:stretch>
        </p:blipFill>
        <p:spPr>
          <a:xfrm>
            <a:off x="1637224" y="4336027"/>
            <a:ext cx="10279473" cy="9233618"/>
          </a:xfrm>
          <a:prstGeom prst="rect">
            <a:avLst/>
          </a:prstGeom>
        </p:spPr>
      </p:pic>
      <p:pic>
        <p:nvPicPr>
          <p:cNvPr id="5" name="Imagen 4">
            <a:extLst>
              <a:ext uri="{FF2B5EF4-FFF2-40B4-BE49-F238E27FC236}">
                <a16:creationId xmlns:a16="http://schemas.microsoft.com/office/drawing/2014/main" id="{A6DAC822-F344-F370-DC6F-44C535704DD3}"/>
              </a:ext>
            </a:extLst>
          </p:cNvPr>
          <p:cNvPicPr>
            <a:picLocks noChangeAspect="1"/>
          </p:cNvPicPr>
          <p:nvPr/>
        </p:nvPicPr>
        <p:blipFill>
          <a:blip r:embed="rId5"/>
          <a:stretch>
            <a:fillRect/>
          </a:stretch>
        </p:blipFill>
        <p:spPr>
          <a:xfrm>
            <a:off x="11916697" y="4495136"/>
            <a:ext cx="10884588" cy="9233618"/>
          </a:xfrm>
          <a:prstGeom prst="rect">
            <a:avLst/>
          </a:prstGeom>
        </p:spPr>
      </p:pic>
    </p:spTree>
    <p:extLst>
      <p:ext uri="{BB962C8B-B14F-4D97-AF65-F5344CB8AC3E}">
        <p14:creationId xmlns:p14="http://schemas.microsoft.com/office/powerpoint/2010/main" val="1233235504"/>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6" name="Rectángulo 5"/>
          <p:cNvSpPr/>
          <p:nvPr/>
        </p:nvSpPr>
        <p:spPr>
          <a:xfrm>
            <a:off x="4100052" y="2178356"/>
            <a:ext cx="13185058" cy="1323439"/>
          </a:xfrm>
          <a:prstGeom prst="rect">
            <a:avLst/>
          </a:prstGeom>
          <a:noFill/>
        </p:spPr>
        <p:txBody>
          <a:bodyPr wrap="square" lIns="91440" tIns="45720" rIns="91440" bIns="45720">
            <a:spAutoFit/>
          </a:bodyPr>
          <a:lstStyle/>
          <a:p>
            <a:pPr algn="ctr"/>
            <a:r>
              <a:rPr lang="es-ES" sz="4000" b="0" cap="none" spc="0" dirty="0">
                <a:ln w="0"/>
                <a:solidFill>
                  <a:schemeClr val="tx1"/>
                </a:solidFill>
                <a:effectLst>
                  <a:outerShdw blurRad="38100" dist="19050" dir="2700000" algn="tl" rotWithShape="0">
                    <a:schemeClr val="dk1">
                      <a:alpha val="40000"/>
                    </a:schemeClr>
                  </a:outerShdw>
                </a:effectLst>
              </a:rPr>
              <a:t>BASE DATOS </a:t>
            </a:r>
            <a:r>
              <a:rPr lang="es-ES" sz="4000" dirty="0">
                <a:ln w="0"/>
                <a:solidFill>
                  <a:schemeClr val="tx1"/>
                </a:solidFill>
                <a:effectLst>
                  <a:outerShdw blurRad="38100" dist="19050" dir="2700000" algn="tl" rotWithShape="0">
                    <a:schemeClr val="dk1">
                      <a:alpha val="40000"/>
                    </a:schemeClr>
                  </a:outerShdw>
                </a:effectLst>
              </a:rPr>
              <a:t>WORKBENCH </a:t>
            </a:r>
            <a:r>
              <a:rPr lang="es-CO" sz="4000" dirty="0"/>
              <a:t>MIGRACIÓN SQL</a:t>
            </a:r>
          </a:p>
          <a:p>
            <a:pPr algn="ctr"/>
            <a:endParaRPr lang="es-ES" sz="4000" b="0" cap="none" spc="0" dirty="0">
              <a:ln w="0"/>
              <a:solidFill>
                <a:schemeClr val="tx1"/>
              </a:solidFill>
              <a:effectLst>
                <a:outerShdw blurRad="38100" dist="19050" dir="2700000" algn="tl" rotWithShape="0">
                  <a:schemeClr val="dk1">
                    <a:alpha val="40000"/>
                  </a:schemeClr>
                </a:outerShdw>
              </a:effectLst>
            </a:endParaRPr>
          </a:p>
        </p:txBody>
      </p:sp>
      <p:sp>
        <p:nvSpPr>
          <p:cNvPr id="7" name="CuadroTexto 6">
            <a:extLst>
              <a:ext uri="{FF2B5EF4-FFF2-40B4-BE49-F238E27FC236}">
                <a16:creationId xmlns:a16="http://schemas.microsoft.com/office/drawing/2014/main" id="{5B68B887-41A3-5846-5B65-78C2EC2F16E7}"/>
              </a:ext>
            </a:extLst>
          </p:cNvPr>
          <p:cNvSpPr txBox="1"/>
          <p:nvPr/>
        </p:nvSpPr>
        <p:spPr>
          <a:xfrm>
            <a:off x="3421626" y="6341806"/>
            <a:ext cx="17137626" cy="2308324"/>
          </a:xfrm>
          <a:prstGeom prst="rect">
            <a:avLst/>
          </a:prstGeom>
          <a:noFill/>
        </p:spPr>
        <p:txBody>
          <a:bodyPr wrap="square">
            <a:spAutoFit/>
          </a:bodyPr>
          <a:lstStyle/>
          <a:p>
            <a:r>
              <a:rPr lang="es-CO" sz="4800" dirty="0">
                <a:hlinkClick r:id="rId4"/>
              </a:rPr>
              <a:t>https://drive.google.com/file/d/1VxdFm_BdVZ8xf6vTwkmmqf28P4mHeiU6/view?usp=sharing</a:t>
            </a:r>
            <a:endParaRPr lang="es-CO" sz="4800" dirty="0"/>
          </a:p>
          <a:p>
            <a:endParaRPr lang="es-CO" sz="4800" dirty="0"/>
          </a:p>
        </p:txBody>
      </p:sp>
    </p:spTree>
    <p:extLst>
      <p:ext uri="{BB962C8B-B14F-4D97-AF65-F5344CB8AC3E}">
        <p14:creationId xmlns:p14="http://schemas.microsoft.com/office/powerpoint/2010/main" val="568160123"/>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2290" name="Picture 2">
            <a:extLst>
              <a:ext uri="{FF2B5EF4-FFF2-40B4-BE49-F238E27FC236}">
                <a16:creationId xmlns:a16="http://schemas.microsoft.com/office/drawing/2014/main" id="{3F0CBCEE-AC32-DD25-6EEE-EC46F4F746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9850" y="1854200"/>
            <a:ext cx="4843463" cy="102027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76E821D-81E4-7CAC-4253-F4C5F49FF1CF}"/>
              </a:ext>
            </a:extLst>
          </p:cNvPr>
          <p:cNvSpPr txBox="1"/>
          <p:nvPr/>
        </p:nvSpPr>
        <p:spPr>
          <a:xfrm>
            <a:off x="8362950" y="2874476"/>
            <a:ext cx="6705600" cy="646331"/>
          </a:xfrm>
          <a:prstGeom prst="rect">
            <a:avLst/>
          </a:prstGeom>
          <a:noFill/>
        </p:spPr>
        <p:txBody>
          <a:bodyPr wrap="square" rtlCol="0">
            <a:spAutoFit/>
          </a:bodyPr>
          <a:lstStyle/>
          <a:p>
            <a:r>
              <a:rPr lang="es-ES" sz="3600" dirty="0"/>
              <a:t>DISEÑO DE LA APLICACIÓN</a:t>
            </a:r>
            <a:endParaRPr lang="es-CO" sz="3600" dirty="0"/>
          </a:p>
        </p:txBody>
      </p:sp>
      <p:sp>
        <p:nvSpPr>
          <p:cNvPr id="8" name="CuadroTexto 7">
            <a:extLst>
              <a:ext uri="{FF2B5EF4-FFF2-40B4-BE49-F238E27FC236}">
                <a16:creationId xmlns:a16="http://schemas.microsoft.com/office/drawing/2014/main" id="{27609178-C801-46FE-012B-DB91B44295C5}"/>
              </a:ext>
            </a:extLst>
          </p:cNvPr>
          <p:cNvSpPr txBox="1"/>
          <p:nvPr/>
        </p:nvSpPr>
        <p:spPr>
          <a:xfrm>
            <a:off x="3869871" y="5277727"/>
            <a:ext cx="2076450" cy="584775"/>
          </a:xfrm>
          <a:prstGeom prst="rect">
            <a:avLst/>
          </a:prstGeom>
          <a:noFill/>
        </p:spPr>
        <p:txBody>
          <a:bodyPr wrap="square" rtlCol="0">
            <a:spAutoFit/>
          </a:bodyPr>
          <a:lstStyle/>
          <a:p>
            <a:r>
              <a:rPr lang="es-ES" sz="3200" dirty="0"/>
              <a:t>SKETCH</a:t>
            </a:r>
            <a:endParaRPr lang="es-CO" sz="3200" dirty="0"/>
          </a:p>
        </p:txBody>
      </p:sp>
      <p:sp>
        <p:nvSpPr>
          <p:cNvPr id="9" name="CuadroTexto 8">
            <a:extLst>
              <a:ext uri="{FF2B5EF4-FFF2-40B4-BE49-F238E27FC236}">
                <a16:creationId xmlns:a16="http://schemas.microsoft.com/office/drawing/2014/main" id="{EC77CEEE-3F06-C5BF-770F-36A783D2ED6E}"/>
              </a:ext>
            </a:extLst>
          </p:cNvPr>
          <p:cNvSpPr txBox="1"/>
          <p:nvPr/>
        </p:nvSpPr>
        <p:spPr>
          <a:xfrm>
            <a:off x="5946321" y="5275221"/>
            <a:ext cx="3600450" cy="584775"/>
          </a:xfrm>
          <a:prstGeom prst="rect">
            <a:avLst/>
          </a:prstGeom>
          <a:noFill/>
        </p:spPr>
        <p:txBody>
          <a:bodyPr wrap="square" rtlCol="0">
            <a:spAutoFit/>
          </a:bodyPr>
          <a:lstStyle/>
          <a:p>
            <a:r>
              <a:rPr lang="es-ES" sz="3200" dirty="0"/>
              <a:t>WIREFRAME</a:t>
            </a:r>
            <a:endParaRPr lang="es-CO" sz="3200" dirty="0"/>
          </a:p>
        </p:txBody>
      </p:sp>
      <p:sp>
        <p:nvSpPr>
          <p:cNvPr id="10" name="CuadroTexto 9">
            <a:extLst>
              <a:ext uri="{FF2B5EF4-FFF2-40B4-BE49-F238E27FC236}">
                <a16:creationId xmlns:a16="http://schemas.microsoft.com/office/drawing/2014/main" id="{45E09D6E-7780-C817-186E-9E11B7B47492}"/>
              </a:ext>
            </a:extLst>
          </p:cNvPr>
          <p:cNvSpPr txBox="1"/>
          <p:nvPr/>
        </p:nvSpPr>
        <p:spPr>
          <a:xfrm>
            <a:off x="8975272" y="5275220"/>
            <a:ext cx="1771650" cy="584775"/>
          </a:xfrm>
          <a:prstGeom prst="rect">
            <a:avLst/>
          </a:prstGeom>
          <a:noFill/>
        </p:spPr>
        <p:txBody>
          <a:bodyPr wrap="square" rtlCol="0">
            <a:spAutoFit/>
          </a:bodyPr>
          <a:lstStyle/>
          <a:p>
            <a:r>
              <a:rPr lang="es-ES" sz="3200" dirty="0"/>
              <a:t>MOKUP</a:t>
            </a:r>
            <a:endParaRPr lang="es-CO" sz="3200" dirty="0"/>
          </a:p>
        </p:txBody>
      </p:sp>
      <p:sp>
        <p:nvSpPr>
          <p:cNvPr id="6" name="CuadroTexto 5">
            <a:extLst>
              <a:ext uri="{FF2B5EF4-FFF2-40B4-BE49-F238E27FC236}">
                <a16:creationId xmlns:a16="http://schemas.microsoft.com/office/drawing/2014/main" id="{566B7F41-DC6D-AF57-9160-0B4A8AF2271C}"/>
              </a:ext>
            </a:extLst>
          </p:cNvPr>
          <p:cNvSpPr txBox="1"/>
          <p:nvPr/>
        </p:nvSpPr>
        <p:spPr>
          <a:xfrm>
            <a:off x="11027229" y="5275220"/>
            <a:ext cx="12197442" cy="584775"/>
          </a:xfrm>
          <a:prstGeom prst="rect">
            <a:avLst/>
          </a:prstGeom>
          <a:noFill/>
        </p:spPr>
        <p:txBody>
          <a:bodyPr wrap="square">
            <a:spAutoFit/>
          </a:bodyPr>
          <a:lstStyle/>
          <a:p>
            <a:r>
              <a:rPr lang="es-ES" sz="3200" dirty="0"/>
              <a:t>PROTOTIPO  FUNCIONAL Y NO FUNCIONAL</a:t>
            </a:r>
            <a:endParaRPr lang="es-CO" sz="3200" dirty="0"/>
          </a:p>
        </p:txBody>
      </p:sp>
      <p:sp>
        <p:nvSpPr>
          <p:cNvPr id="13" name="CuadroTexto 12">
            <a:extLst>
              <a:ext uri="{FF2B5EF4-FFF2-40B4-BE49-F238E27FC236}">
                <a16:creationId xmlns:a16="http://schemas.microsoft.com/office/drawing/2014/main" id="{66D62198-943B-40BD-A8B0-BB2F4CC16222}"/>
              </a:ext>
            </a:extLst>
          </p:cNvPr>
          <p:cNvSpPr txBox="1"/>
          <p:nvPr/>
        </p:nvSpPr>
        <p:spPr>
          <a:xfrm>
            <a:off x="1929492" y="7599496"/>
            <a:ext cx="20525015" cy="1323439"/>
          </a:xfrm>
          <a:prstGeom prst="rect">
            <a:avLst/>
          </a:prstGeom>
          <a:noFill/>
        </p:spPr>
        <p:txBody>
          <a:bodyPr wrap="square">
            <a:spAutoFit/>
          </a:bodyPr>
          <a:lstStyle/>
          <a:p>
            <a:r>
              <a:rPr lang="es-CO" sz="4000" dirty="0">
                <a:hlinkClick r:id="rId5"/>
              </a:rPr>
              <a:t>https://drive.google.com/file/d/1dzt2hPr2o63Y8vFPIaiUIy_LeTWVwbRp/view?usp=sharing</a:t>
            </a:r>
            <a:endParaRPr lang="es-CO" sz="4000" dirty="0"/>
          </a:p>
          <a:p>
            <a:endParaRPr lang="es-CO" sz="4000" dirty="0"/>
          </a:p>
        </p:txBody>
      </p:sp>
    </p:spTree>
    <p:extLst>
      <p:ext uri="{BB962C8B-B14F-4D97-AF65-F5344CB8AC3E}">
        <p14:creationId xmlns:p14="http://schemas.microsoft.com/office/powerpoint/2010/main" val="3068817300"/>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4055609"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pic>
        <p:nvPicPr>
          <p:cNvPr id="4" name="Imagen 3">
            <a:extLst>
              <a:ext uri="{FF2B5EF4-FFF2-40B4-BE49-F238E27FC236}">
                <a16:creationId xmlns:a16="http://schemas.microsoft.com/office/drawing/2014/main" id="{F78FD8C3-B1CE-72F2-7002-BAFFF0618DD8}"/>
              </a:ext>
            </a:extLst>
          </p:cNvPr>
          <p:cNvPicPr>
            <a:picLocks noChangeAspect="1"/>
          </p:cNvPicPr>
          <p:nvPr/>
        </p:nvPicPr>
        <p:blipFill>
          <a:blip r:embed="rId5"/>
          <a:stretch>
            <a:fillRect/>
          </a:stretch>
        </p:blipFill>
        <p:spPr>
          <a:xfrm>
            <a:off x="5165951" y="3747946"/>
            <a:ext cx="10189029" cy="8960008"/>
          </a:xfrm>
          <a:prstGeom prst="rect">
            <a:avLst/>
          </a:prstGeom>
        </p:spPr>
      </p:pic>
      <p:sp>
        <p:nvSpPr>
          <p:cNvPr id="5" name="CuadroTexto 4">
            <a:extLst>
              <a:ext uri="{FF2B5EF4-FFF2-40B4-BE49-F238E27FC236}">
                <a16:creationId xmlns:a16="http://schemas.microsoft.com/office/drawing/2014/main" id="{BF9AF90C-1F21-85E9-7CF3-146EBFAEC25F}"/>
              </a:ext>
            </a:extLst>
          </p:cNvPr>
          <p:cNvSpPr txBox="1"/>
          <p:nvPr/>
        </p:nvSpPr>
        <p:spPr>
          <a:xfrm>
            <a:off x="17079687" y="6893602"/>
            <a:ext cx="4539341" cy="1107996"/>
          </a:xfrm>
          <a:prstGeom prst="rect">
            <a:avLst/>
          </a:prstGeom>
          <a:noFill/>
        </p:spPr>
        <p:txBody>
          <a:bodyPr wrap="square" rtlCol="0">
            <a:spAutoFit/>
          </a:bodyPr>
          <a:lstStyle/>
          <a:p>
            <a:r>
              <a:rPr lang="es-CO" sz="6600" b="1" dirty="0"/>
              <a:t>LOGUEO</a:t>
            </a:r>
          </a:p>
        </p:txBody>
      </p:sp>
    </p:spTree>
    <p:extLst>
      <p:ext uri="{BB962C8B-B14F-4D97-AF65-F5344CB8AC3E}">
        <p14:creationId xmlns:p14="http://schemas.microsoft.com/office/powerpoint/2010/main" val="143103386"/>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10515600" y="11972121"/>
            <a:ext cx="11593286" cy="1015663"/>
          </a:xfrm>
          <a:prstGeom prst="rect">
            <a:avLst/>
          </a:prstGeom>
          <a:noFill/>
        </p:spPr>
        <p:txBody>
          <a:bodyPr wrap="square" rtlCol="0">
            <a:spAutoFit/>
          </a:bodyPr>
          <a:lstStyle/>
          <a:p>
            <a:r>
              <a:rPr lang="es-CO" sz="6000" b="1" dirty="0"/>
              <a:t>REGISTRARSE</a:t>
            </a:r>
          </a:p>
        </p:txBody>
      </p:sp>
      <p:pic>
        <p:nvPicPr>
          <p:cNvPr id="5" name="Imagen 4">
            <a:extLst>
              <a:ext uri="{FF2B5EF4-FFF2-40B4-BE49-F238E27FC236}">
                <a16:creationId xmlns:a16="http://schemas.microsoft.com/office/drawing/2014/main" id="{BFFE8066-B5DE-075A-FFCD-AB47D168E767}"/>
              </a:ext>
            </a:extLst>
          </p:cNvPr>
          <p:cNvPicPr>
            <a:picLocks noChangeAspect="1"/>
          </p:cNvPicPr>
          <p:nvPr/>
        </p:nvPicPr>
        <p:blipFill>
          <a:blip r:embed="rId5"/>
          <a:stretch>
            <a:fillRect/>
          </a:stretch>
        </p:blipFill>
        <p:spPr>
          <a:xfrm>
            <a:off x="4257675" y="3135876"/>
            <a:ext cx="14570982" cy="8376756"/>
          </a:xfrm>
          <a:prstGeom prst="rect">
            <a:avLst/>
          </a:prstGeom>
        </p:spPr>
      </p:pic>
    </p:spTree>
    <p:extLst>
      <p:ext uri="{BB962C8B-B14F-4D97-AF65-F5344CB8AC3E}">
        <p14:creationId xmlns:p14="http://schemas.microsoft.com/office/powerpoint/2010/main" val="40596170"/>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4463823" y="11645550"/>
            <a:ext cx="11593286" cy="830997"/>
          </a:xfrm>
          <a:prstGeom prst="rect">
            <a:avLst/>
          </a:prstGeom>
          <a:noFill/>
        </p:spPr>
        <p:txBody>
          <a:bodyPr wrap="square" rtlCol="0">
            <a:spAutoFit/>
          </a:bodyPr>
          <a:lstStyle/>
          <a:p>
            <a:r>
              <a:rPr lang="es-CO" sz="4800" b="1" dirty="0"/>
              <a:t>OLVIDE LA CONTRASEÑA</a:t>
            </a:r>
          </a:p>
        </p:txBody>
      </p:sp>
      <p:pic>
        <p:nvPicPr>
          <p:cNvPr id="7" name="Imagen 6">
            <a:extLst>
              <a:ext uri="{FF2B5EF4-FFF2-40B4-BE49-F238E27FC236}">
                <a16:creationId xmlns:a16="http://schemas.microsoft.com/office/drawing/2014/main" id="{AAD9D02C-DF65-D78C-A2C0-0CED7899B6DA}"/>
              </a:ext>
            </a:extLst>
          </p:cNvPr>
          <p:cNvPicPr>
            <a:picLocks noChangeAspect="1"/>
          </p:cNvPicPr>
          <p:nvPr/>
        </p:nvPicPr>
        <p:blipFill rotWithShape="1">
          <a:blip r:embed="rId5"/>
          <a:srcRect t="5788" b="35037"/>
          <a:stretch/>
        </p:blipFill>
        <p:spPr>
          <a:xfrm>
            <a:off x="3631066" y="4412342"/>
            <a:ext cx="18026743" cy="6923315"/>
          </a:xfrm>
          <a:prstGeom prst="rect">
            <a:avLst/>
          </a:prstGeom>
        </p:spPr>
      </p:pic>
    </p:spTree>
    <p:extLst>
      <p:ext uri="{BB962C8B-B14F-4D97-AF65-F5344CB8AC3E}">
        <p14:creationId xmlns:p14="http://schemas.microsoft.com/office/powerpoint/2010/main" val="1116776747"/>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892323"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5" name="CuadroTexto 4">
            <a:extLst>
              <a:ext uri="{FF2B5EF4-FFF2-40B4-BE49-F238E27FC236}">
                <a16:creationId xmlns:a16="http://schemas.microsoft.com/office/drawing/2014/main" id="{BF9AF90C-1F21-85E9-7CF3-146EBFAEC25F}"/>
              </a:ext>
            </a:extLst>
          </p:cNvPr>
          <p:cNvSpPr txBox="1"/>
          <p:nvPr/>
        </p:nvSpPr>
        <p:spPr>
          <a:xfrm>
            <a:off x="10787743" y="3021210"/>
            <a:ext cx="2808514" cy="1107996"/>
          </a:xfrm>
          <a:prstGeom prst="rect">
            <a:avLst/>
          </a:prstGeom>
          <a:noFill/>
        </p:spPr>
        <p:txBody>
          <a:bodyPr wrap="square" rtlCol="0">
            <a:spAutoFit/>
          </a:bodyPr>
          <a:lstStyle/>
          <a:p>
            <a:r>
              <a:rPr lang="es-CO" sz="6600" b="1" dirty="0"/>
              <a:t>INICIO</a:t>
            </a:r>
          </a:p>
        </p:txBody>
      </p:sp>
      <p:pic>
        <p:nvPicPr>
          <p:cNvPr id="6" name="Imagen 5">
            <a:extLst>
              <a:ext uri="{FF2B5EF4-FFF2-40B4-BE49-F238E27FC236}">
                <a16:creationId xmlns:a16="http://schemas.microsoft.com/office/drawing/2014/main" id="{A9B445CC-E9DE-553E-923E-600BD9909E9E}"/>
              </a:ext>
            </a:extLst>
          </p:cNvPr>
          <p:cNvPicPr>
            <a:picLocks noChangeAspect="1"/>
          </p:cNvPicPr>
          <p:nvPr/>
        </p:nvPicPr>
        <p:blipFill rotWithShape="1">
          <a:blip r:embed="rId5"/>
          <a:srcRect t="3583" b="14502"/>
          <a:stretch/>
        </p:blipFill>
        <p:spPr>
          <a:xfrm>
            <a:off x="3559629" y="4474029"/>
            <a:ext cx="17879105" cy="8327571"/>
          </a:xfrm>
          <a:prstGeom prst="rect">
            <a:avLst/>
          </a:prstGeom>
        </p:spPr>
      </p:pic>
    </p:spTree>
    <p:extLst>
      <p:ext uri="{BB962C8B-B14F-4D97-AF65-F5344CB8AC3E}">
        <p14:creationId xmlns:p14="http://schemas.microsoft.com/office/powerpoint/2010/main" val="2612829270"/>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pic>
        <p:nvPicPr>
          <p:cNvPr id="6" name="Imagen 5">
            <a:extLst>
              <a:ext uri="{FF2B5EF4-FFF2-40B4-BE49-F238E27FC236}">
                <a16:creationId xmlns:a16="http://schemas.microsoft.com/office/drawing/2014/main" id="{A9FEB285-B94F-79E2-BCEF-8E49CD863B3B}"/>
              </a:ext>
            </a:extLst>
          </p:cNvPr>
          <p:cNvPicPr>
            <a:picLocks noChangeAspect="1"/>
          </p:cNvPicPr>
          <p:nvPr/>
        </p:nvPicPr>
        <p:blipFill>
          <a:blip r:embed="rId5"/>
          <a:stretch>
            <a:fillRect/>
          </a:stretch>
        </p:blipFill>
        <p:spPr>
          <a:xfrm>
            <a:off x="1796143" y="4663134"/>
            <a:ext cx="7445828" cy="5434737"/>
          </a:xfrm>
          <a:prstGeom prst="rect">
            <a:avLst/>
          </a:prstGeom>
        </p:spPr>
      </p:pic>
      <p:pic>
        <p:nvPicPr>
          <p:cNvPr id="8" name="Imagen 7">
            <a:extLst>
              <a:ext uri="{FF2B5EF4-FFF2-40B4-BE49-F238E27FC236}">
                <a16:creationId xmlns:a16="http://schemas.microsoft.com/office/drawing/2014/main" id="{83A5CD4B-771B-4CB1-AE8D-30C9961BF9BE}"/>
              </a:ext>
            </a:extLst>
          </p:cNvPr>
          <p:cNvPicPr>
            <a:picLocks noChangeAspect="1"/>
          </p:cNvPicPr>
          <p:nvPr/>
        </p:nvPicPr>
        <p:blipFill>
          <a:blip r:embed="rId6"/>
          <a:stretch>
            <a:fillRect/>
          </a:stretch>
        </p:blipFill>
        <p:spPr>
          <a:xfrm>
            <a:off x="10260466" y="4479329"/>
            <a:ext cx="10941681" cy="3723124"/>
          </a:xfrm>
          <a:prstGeom prst="rect">
            <a:avLst/>
          </a:prstGeom>
        </p:spPr>
      </p:pic>
      <p:pic>
        <p:nvPicPr>
          <p:cNvPr id="10" name="Imagen 9">
            <a:extLst>
              <a:ext uri="{FF2B5EF4-FFF2-40B4-BE49-F238E27FC236}">
                <a16:creationId xmlns:a16="http://schemas.microsoft.com/office/drawing/2014/main" id="{29F277B6-3F8C-9886-A078-4ABF31E0033A}"/>
              </a:ext>
            </a:extLst>
          </p:cNvPr>
          <p:cNvPicPr>
            <a:picLocks noChangeAspect="1"/>
          </p:cNvPicPr>
          <p:nvPr/>
        </p:nvPicPr>
        <p:blipFill>
          <a:blip r:embed="rId7"/>
          <a:stretch>
            <a:fillRect/>
          </a:stretch>
        </p:blipFill>
        <p:spPr>
          <a:xfrm>
            <a:off x="10260466" y="8481032"/>
            <a:ext cx="10800669" cy="4499963"/>
          </a:xfrm>
          <a:prstGeom prst="rect">
            <a:avLst/>
          </a:prstGeom>
        </p:spPr>
      </p:pic>
      <p:sp>
        <p:nvSpPr>
          <p:cNvPr id="11" name="CuadroTexto 10">
            <a:extLst>
              <a:ext uri="{FF2B5EF4-FFF2-40B4-BE49-F238E27FC236}">
                <a16:creationId xmlns:a16="http://schemas.microsoft.com/office/drawing/2014/main" id="{55B526AB-B5AC-9425-522A-332A45A3B8BB}"/>
              </a:ext>
            </a:extLst>
          </p:cNvPr>
          <p:cNvSpPr txBox="1"/>
          <p:nvPr/>
        </p:nvSpPr>
        <p:spPr>
          <a:xfrm>
            <a:off x="4180114" y="11163117"/>
            <a:ext cx="5061857" cy="923330"/>
          </a:xfrm>
          <a:prstGeom prst="rect">
            <a:avLst/>
          </a:prstGeom>
          <a:noFill/>
        </p:spPr>
        <p:txBody>
          <a:bodyPr wrap="square" rtlCol="0">
            <a:spAutoFit/>
          </a:bodyPr>
          <a:lstStyle/>
          <a:p>
            <a:r>
              <a:rPr lang="es-CO" sz="5400" b="1" dirty="0"/>
              <a:t>MODULOS</a:t>
            </a:r>
          </a:p>
        </p:txBody>
      </p:sp>
    </p:spTree>
    <p:extLst>
      <p:ext uri="{BB962C8B-B14F-4D97-AF65-F5344CB8AC3E}">
        <p14:creationId xmlns:p14="http://schemas.microsoft.com/office/powerpoint/2010/main" val="2076758288"/>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8665030" y="11573872"/>
            <a:ext cx="9090252" cy="1015663"/>
          </a:xfrm>
          <a:prstGeom prst="rect">
            <a:avLst/>
          </a:prstGeom>
          <a:noFill/>
        </p:spPr>
        <p:txBody>
          <a:bodyPr wrap="square" rtlCol="0">
            <a:spAutoFit/>
          </a:bodyPr>
          <a:lstStyle/>
          <a:p>
            <a:r>
              <a:rPr lang="es-CO" sz="6000" b="1" dirty="0"/>
              <a:t>REGISTRAR</a:t>
            </a:r>
            <a:r>
              <a:rPr lang="es-CO" sz="6000" dirty="0"/>
              <a:t> </a:t>
            </a:r>
            <a:r>
              <a:rPr lang="es-CO" sz="6000" b="1" dirty="0"/>
              <a:t>VENTAS</a:t>
            </a:r>
          </a:p>
        </p:txBody>
      </p:sp>
      <p:pic>
        <p:nvPicPr>
          <p:cNvPr id="4" name="Imagen 3">
            <a:extLst>
              <a:ext uri="{FF2B5EF4-FFF2-40B4-BE49-F238E27FC236}">
                <a16:creationId xmlns:a16="http://schemas.microsoft.com/office/drawing/2014/main" id="{3D2C9A78-1A1C-DF97-BAF8-64EB5BDC28BD}"/>
              </a:ext>
            </a:extLst>
          </p:cNvPr>
          <p:cNvPicPr>
            <a:picLocks noChangeAspect="1"/>
          </p:cNvPicPr>
          <p:nvPr/>
        </p:nvPicPr>
        <p:blipFill>
          <a:blip r:embed="rId5"/>
          <a:stretch>
            <a:fillRect/>
          </a:stretch>
        </p:blipFill>
        <p:spPr>
          <a:xfrm>
            <a:off x="4484914" y="3307478"/>
            <a:ext cx="15414172" cy="7501812"/>
          </a:xfrm>
          <a:prstGeom prst="rect">
            <a:avLst/>
          </a:prstGeom>
        </p:spPr>
      </p:pic>
    </p:spTree>
    <p:extLst>
      <p:ext uri="{BB962C8B-B14F-4D97-AF65-F5344CB8AC3E}">
        <p14:creationId xmlns:p14="http://schemas.microsoft.com/office/powerpoint/2010/main" val="1034714242"/>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7924478" y="3381524"/>
            <a:ext cx="9110186" cy="923330"/>
          </a:xfrm>
          <a:prstGeom prst="rect">
            <a:avLst/>
          </a:prstGeom>
          <a:ln>
            <a:noFill/>
          </a:ln>
          <a:effectLst>
            <a:glow rad="101600">
              <a:schemeClr val="accent1">
                <a:satMod val="175000"/>
                <a:alpha val="40000"/>
              </a:schemeClr>
            </a:glow>
          </a:effectLst>
          <a:scene3d>
            <a:camera prst="perspectiveAbove"/>
            <a:lightRig rig="threePt" dir="t"/>
          </a:scene3d>
        </p:spPr>
        <p:txBody>
          <a:bodyPr wrap="none">
            <a:spAutoFit/>
          </a:bodyPr>
          <a:lstStyle/>
          <a:p>
            <a:r>
              <a:rPr lang="es-CO" sz="5400" dirty="0"/>
              <a:t>OBJETIVOS ESPECIFICOS </a:t>
            </a:r>
          </a:p>
        </p:txBody>
      </p:sp>
      <p:sp>
        <p:nvSpPr>
          <p:cNvPr id="5" name="Rectángulo 4"/>
          <p:cNvSpPr/>
          <p:nvPr/>
        </p:nvSpPr>
        <p:spPr>
          <a:xfrm>
            <a:off x="2179508" y="6203476"/>
            <a:ext cx="13757178" cy="5509200"/>
          </a:xfrm>
          <a:prstGeom prst="rect">
            <a:avLst/>
          </a:prstGeom>
        </p:spPr>
        <p:txBody>
          <a:bodyPr wrap="square">
            <a:spAutoFit/>
          </a:bodyPr>
          <a:lstStyle/>
          <a:p>
            <a:pPr marL="1371600" lvl="2" indent="-457200" algn="just">
              <a:buSzPts val="1100"/>
              <a:buFont typeface="Arial"/>
              <a:buChar char="•"/>
              <a:tabLst>
                <a:tab pos="1762760" algn="l"/>
                <a:tab pos="1763395" algn="l"/>
              </a:tabLst>
            </a:pPr>
            <a:r>
              <a:rPr lang="es-ES" sz="4000" dirty="0"/>
              <a:t>Recolectar información sobre todas las necesidades e inquietudes que tenga el cliente para empezar el desarrollo del aplicativo</a:t>
            </a:r>
            <a:endParaRPr lang="es-CO" sz="4000" dirty="0"/>
          </a:p>
          <a:p>
            <a:pPr marL="1485900" lvl="2" indent="-571500" algn="just">
              <a:buSzPts val="1100"/>
              <a:buFont typeface="Arial"/>
              <a:buChar char="•"/>
              <a:tabLst>
                <a:tab pos="1762760" algn="l"/>
                <a:tab pos="1763395" algn="l"/>
              </a:tabLst>
            </a:pPr>
            <a:r>
              <a:rPr lang="es-ES" sz="4000" dirty="0"/>
              <a:t>Realizar pruebas antes de la entrega</a:t>
            </a:r>
            <a:endParaRPr lang="es-CO" sz="4000" dirty="0"/>
          </a:p>
          <a:p>
            <a:pPr marL="1485900" lvl="2" indent="-571500" algn="just">
              <a:buSzPts val="1100"/>
              <a:buFont typeface="Arial"/>
              <a:buChar char="•"/>
              <a:tabLst>
                <a:tab pos="1762760" algn="l"/>
                <a:tab pos="1763395" algn="l"/>
              </a:tabLst>
            </a:pPr>
            <a:r>
              <a:rPr lang="es-ES" sz="4000" dirty="0"/>
              <a:t>Hay que confirmar que todas las necesidades del cliente estén terminadas</a:t>
            </a:r>
            <a:endParaRPr lang="es-CO" sz="4000" dirty="0"/>
          </a:p>
          <a:p>
            <a:pPr marL="1485900" lvl="2" indent="-571500" algn="just">
              <a:buSzPts val="1100"/>
              <a:buFont typeface="Arial"/>
              <a:buChar char="•"/>
              <a:tabLst>
                <a:tab pos="1762760" algn="l"/>
                <a:tab pos="1763395" algn="l"/>
              </a:tabLst>
            </a:pPr>
            <a:r>
              <a:rPr lang="es-ES" sz="4000" dirty="0"/>
              <a:t>Capacitación sobre el manejo de la</a:t>
            </a:r>
          </a:p>
          <a:p>
            <a:pPr marL="1485900" lvl="2" indent="-571500" algn="just">
              <a:buSzPts val="1100"/>
              <a:buFont typeface="Arial"/>
              <a:buChar char="•"/>
              <a:tabLst>
                <a:tab pos="1762760" algn="l"/>
                <a:tab pos="1763395" algn="l"/>
              </a:tabLst>
            </a:pPr>
            <a:r>
              <a:rPr lang="es-ES" sz="4000" dirty="0"/>
              <a:t> página para los empleados</a:t>
            </a:r>
            <a:endParaRPr lang="es-CO" sz="4000" dirty="0"/>
          </a:p>
          <a:p>
            <a:pPr algn="just">
              <a:spcBef>
                <a:spcPts val="25"/>
              </a:spcBef>
            </a:pPr>
            <a:r>
              <a:rPr lang="es-ES" sz="3200" dirty="0">
                <a:latin typeface="Arial" panose="020B0604020202020204" pitchFamily="34" charset="0"/>
                <a:ea typeface="Lucida Sans Unicode" panose="020B0602030504020204" pitchFamily="34" charset="0"/>
              </a:rPr>
              <a:t> </a:t>
            </a:r>
            <a:endParaRPr lang="es-CO" sz="3200" dirty="0">
              <a:effectLst/>
              <a:latin typeface="Lucida Sans Unicode" panose="020B0602030504020204" pitchFamily="34" charset="0"/>
              <a:ea typeface="Lucida Sans Unicode" panose="020B0602030504020204" pitchFamily="34" charset="0"/>
            </a:endParaRPr>
          </a:p>
        </p:txBody>
      </p:sp>
      <p:pic>
        <p:nvPicPr>
          <p:cNvPr id="6" name="Imagen 5"/>
          <p:cNvPicPr>
            <a:picLocks noChangeAspect="1"/>
          </p:cNvPicPr>
          <p:nvPr/>
        </p:nvPicPr>
        <p:blipFill>
          <a:blip r:embed="rId4"/>
          <a:stretch>
            <a:fillRect/>
          </a:stretch>
        </p:blipFill>
        <p:spPr>
          <a:xfrm>
            <a:off x="16404178" y="6369024"/>
            <a:ext cx="6193885" cy="5074123"/>
          </a:xfrm>
          <a:prstGeom prst="rect">
            <a:avLst/>
          </a:prstGeom>
        </p:spPr>
      </p:pic>
      <p:pic>
        <p:nvPicPr>
          <p:cNvPr id="9218" name="Picture 2">
            <a:extLst>
              <a:ext uri="{FF2B5EF4-FFF2-40B4-BE49-F238E27FC236}">
                <a16:creationId xmlns:a16="http://schemas.microsoft.com/office/drawing/2014/main" id="{9F44C4DE-16E5-B1BF-F78B-F8D14A336A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97550" y="1962362"/>
            <a:ext cx="4100513" cy="106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191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794351"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5851412" y="3517074"/>
            <a:ext cx="13411199" cy="1015663"/>
          </a:xfrm>
          <a:prstGeom prst="rect">
            <a:avLst/>
          </a:prstGeom>
          <a:noFill/>
        </p:spPr>
        <p:txBody>
          <a:bodyPr wrap="square" rtlCol="0">
            <a:spAutoFit/>
          </a:bodyPr>
          <a:lstStyle/>
          <a:p>
            <a:r>
              <a:rPr lang="es-CO" sz="6000" b="1" dirty="0"/>
              <a:t>REGISTRO DE COMICIONES</a:t>
            </a:r>
          </a:p>
        </p:txBody>
      </p:sp>
      <p:pic>
        <p:nvPicPr>
          <p:cNvPr id="5" name="Imagen 4">
            <a:extLst>
              <a:ext uri="{FF2B5EF4-FFF2-40B4-BE49-F238E27FC236}">
                <a16:creationId xmlns:a16="http://schemas.microsoft.com/office/drawing/2014/main" id="{C935492F-32F9-F677-CF97-7F92ACD4AFAB}"/>
              </a:ext>
            </a:extLst>
          </p:cNvPr>
          <p:cNvPicPr>
            <a:picLocks noChangeAspect="1"/>
          </p:cNvPicPr>
          <p:nvPr/>
        </p:nvPicPr>
        <p:blipFill>
          <a:blip r:embed="rId5"/>
          <a:stretch>
            <a:fillRect/>
          </a:stretch>
        </p:blipFill>
        <p:spPr>
          <a:xfrm>
            <a:off x="4857797" y="5127422"/>
            <a:ext cx="15398431" cy="7492146"/>
          </a:xfrm>
          <a:prstGeom prst="rect">
            <a:avLst/>
          </a:prstGeom>
        </p:spPr>
      </p:pic>
    </p:spTree>
    <p:extLst>
      <p:ext uri="{BB962C8B-B14F-4D97-AF65-F5344CB8AC3E}">
        <p14:creationId xmlns:p14="http://schemas.microsoft.com/office/powerpoint/2010/main" val="294075827"/>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827009"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5851412" y="3517074"/>
            <a:ext cx="13411199" cy="1015663"/>
          </a:xfrm>
          <a:prstGeom prst="rect">
            <a:avLst/>
          </a:prstGeom>
          <a:noFill/>
        </p:spPr>
        <p:txBody>
          <a:bodyPr wrap="square" rtlCol="0">
            <a:spAutoFit/>
          </a:bodyPr>
          <a:lstStyle/>
          <a:p>
            <a:r>
              <a:rPr lang="es-CO" sz="6000" b="1" dirty="0"/>
              <a:t>TABLAS DE COMICIONES</a:t>
            </a:r>
          </a:p>
        </p:txBody>
      </p:sp>
      <p:pic>
        <p:nvPicPr>
          <p:cNvPr id="4" name="Imagen 3">
            <a:extLst>
              <a:ext uri="{FF2B5EF4-FFF2-40B4-BE49-F238E27FC236}">
                <a16:creationId xmlns:a16="http://schemas.microsoft.com/office/drawing/2014/main" id="{C354AE40-330C-4734-3E59-F185BCACF312}"/>
              </a:ext>
            </a:extLst>
          </p:cNvPr>
          <p:cNvPicPr>
            <a:picLocks noChangeAspect="1"/>
          </p:cNvPicPr>
          <p:nvPr/>
        </p:nvPicPr>
        <p:blipFill>
          <a:blip r:embed="rId5"/>
          <a:stretch>
            <a:fillRect/>
          </a:stretch>
        </p:blipFill>
        <p:spPr>
          <a:xfrm>
            <a:off x="3551804" y="4923627"/>
            <a:ext cx="17280391" cy="8052013"/>
          </a:xfrm>
          <a:prstGeom prst="rect">
            <a:avLst/>
          </a:prstGeom>
        </p:spPr>
      </p:pic>
    </p:spTree>
    <p:extLst>
      <p:ext uri="{BB962C8B-B14F-4D97-AF65-F5344CB8AC3E}">
        <p14:creationId xmlns:p14="http://schemas.microsoft.com/office/powerpoint/2010/main" val="2128890425"/>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6580416" y="11589607"/>
            <a:ext cx="9976756" cy="1015663"/>
          </a:xfrm>
          <a:prstGeom prst="rect">
            <a:avLst/>
          </a:prstGeom>
          <a:noFill/>
        </p:spPr>
        <p:txBody>
          <a:bodyPr wrap="square" rtlCol="0">
            <a:spAutoFit/>
          </a:bodyPr>
          <a:lstStyle/>
          <a:p>
            <a:r>
              <a:rPr lang="es-CO" sz="6000" b="1" dirty="0"/>
              <a:t>HISTORICO DE VENTAS</a:t>
            </a:r>
          </a:p>
        </p:txBody>
      </p:sp>
      <p:pic>
        <p:nvPicPr>
          <p:cNvPr id="5" name="Imagen 4">
            <a:extLst>
              <a:ext uri="{FF2B5EF4-FFF2-40B4-BE49-F238E27FC236}">
                <a16:creationId xmlns:a16="http://schemas.microsoft.com/office/drawing/2014/main" id="{8AF95899-285E-5236-4989-A1BBBF88D952}"/>
              </a:ext>
            </a:extLst>
          </p:cNvPr>
          <p:cNvPicPr>
            <a:picLocks noChangeAspect="1"/>
          </p:cNvPicPr>
          <p:nvPr/>
        </p:nvPicPr>
        <p:blipFill>
          <a:blip r:embed="rId5"/>
          <a:stretch>
            <a:fillRect/>
          </a:stretch>
        </p:blipFill>
        <p:spPr>
          <a:xfrm>
            <a:off x="4610780" y="3449413"/>
            <a:ext cx="15838034" cy="7642662"/>
          </a:xfrm>
          <a:prstGeom prst="rect">
            <a:avLst/>
          </a:prstGeom>
        </p:spPr>
      </p:pic>
    </p:spTree>
    <p:extLst>
      <p:ext uri="{BB962C8B-B14F-4D97-AF65-F5344CB8AC3E}">
        <p14:creationId xmlns:p14="http://schemas.microsoft.com/office/powerpoint/2010/main" val="2957729721"/>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631066"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6613073" y="11924519"/>
            <a:ext cx="9976756" cy="1015663"/>
          </a:xfrm>
          <a:prstGeom prst="rect">
            <a:avLst/>
          </a:prstGeom>
          <a:noFill/>
        </p:spPr>
        <p:txBody>
          <a:bodyPr wrap="square" rtlCol="0">
            <a:spAutoFit/>
          </a:bodyPr>
          <a:lstStyle/>
          <a:p>
            <a:r>
              <a:rPr lang="es-CO" sz="6000" b="1" dirty="0"/>
              <a:t>LIQUIDACION</a:t>
            </a:r>
          </a:p>
        </p:txBody>
      </p:sp>
      <p:pic>
        <p:nvPicPr>
          <p:cNvPr id="4" name="Imagen 3">
            <a:extLst>
              <a:ext uri="{FF2B5EF4-FFF2-40B4-BE49-F238E27FC236}">
                <a16:creationId xmlns:a16="http://schemas.microsoft.com/office/drawing/2014/main" id="{4A9843A2-6F2A-6F07-55A7-E6BC2EE94A0D}"/>
              </a:ext>
            </a:extLst>
          </p:cNvPr>
          <p:cNvPicPr>
            <a:picLocks noChangeAspect="1"/>
          </p:cNvPicPr>
          <p:nvPr/>
        </p:nvPicPr>
        <p:blipFill rotWithShape="1">
          <a:blip r:embed="rId5"/>
          <a:srcRect t="4617" b="6037"/>
          <a:stretch/>
        </p:blipFill>
        <p:spPr>
          <a:xfrm>
            <a:off x="4114800" y="3690258"/>
            <a:ext cx="16328571" cy="7739742"/>
          </a:xfrm>
          <a:prstGeom prst="rect">
            <a:avLst/>
          </a:prstGeom>
        </p:spPr>
      </p:pic>
    </p:spTree>
    <p:extLst>
      <p:ext uri="{BB962C8B-B14F-4D97-AF65-F5344CB8AC3E}">
        <p14:creationId xmlns:p14="http://schemas.microsoft.com/office/powerpoint/2010/main" val="717172779"/>
      </p:ext>
    </p:extLst>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4196443"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6599124" y="3331029"/>
            <a:ext cx="11917475" cy="1015663"/>
          </a:xfrm>
          <a:prstGeom prst="rect">
            <a:avLst/>
          </a:prstGeom>
          <a:noFill/>
        </p:spPr>
        <p:txBody>
          <a:bodyPr wrap="square" rtlCol="0">
            <a:spAutoFit/>
          </a:bodyPr>
          <a:lstStyle/>
          <a:p>
            <a:r>
              <a:rPr lang="es-CO" sz="6000" b="1" dirty="0"/>
              <a:t>INGRESO CUENTA ASESOR</a:t>
            </a:r>
          </a:p>
        </p:txBody>
      </p:sp>
      <p:pic>
        <p:nvPicPr>
          <p:cNvPr id="4" name="Imagen 3">
            <a:extLst>
              <a:ext uri="{FF2B5EF4-FFF2-40B4-BE49-F238E27FC236}">
                <a16:creationId xmlns:a16="http://schemas.microsoft.com/office/drawing/2014/main" id="{31AEC347-9462-5277-7237-DA74B91257B9}"/>
              </a:ext>
            </a:extLst>
          </p:cNvPr>
          <p:cNvPicPr>
            <a:picLocks noChangeAspect="1"/>
          </p:cNvPicPr>
          <p:nvPr/>
        </p:nvPicPr>
        <p:blipFill rotWithShape="1">
          <a:blip r:embed="rId5"/>
          <a:srcRect l="-1148" t="3228" r="1148" b="14173"/>
          <a:stretch/>
        </p:blipFill>
        <p:spPr>
          <a:xfrm>
            <a:off x="3590583" y="4931229"/>
            <a:ext cx="17473274" cy="7903028"/>
          </a:xfrm>
          <a:prstGeom prst="rect">
            <a:avLst/>
          </a:prstGeom>
        </p:spPr>
      </p:pic>
    </p:spTree>
    <p:extLst>
      <p:ext uri="{BB962C8B-B14F-4D97-AF65-F5344CB8AC3E}">
        <p14:creationId xmlns:p14="http://schemas.microsoft.com/office/powerpoint/2010/main" val="3302234368"/>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4196443"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6599124" y="3331029"/>
            <a:ext cx="11917475" cy="1015663"/>
          </a:xfrm>
          <a:prstGeom prst="rect">
            <a:avLst/>
          </a:prstGeom>
          <a:noFill/>
        </p:spPr>
        <p:txBody>
          <a:bodyPr wrap="square" rtlCol="0">
            <a:spAutoFit/>
          </a:bodyPr>
          <a:lstStyle/>
          <a:p>
            <a:r>
              <a:rPr lang="es-CO" sz="6000" b="1" dirty="0"/>
              <a:t>INGRESO CUENTA ASESOR</a:t>
            </a:r>
          </a:p>
        </p:txBody>
      </p:sp>
      <p:pic>
        <p:nvPicPr>
          <p:cNvPr id="4" name="Imagen 3">
            <a:extLst>
              <a:ext uri="{FF2B5EF4-FFF2-40B4-BE49-F238E27FC236}">
                <a16:creationId xmlns:a16="http://schemas.microsoft.com/office/drawing/2014/main" id="{31AEC347-9462-5277-7237-DA74B91257B9}"/>
              </a:ext>
            </a:extLst>
          </p:cNvPr>
          <p:cNvPicPr>
            <a:picLocks noChangeAspect="1"/>
          </p:cNvPicPr>
          <p:nvPr/>
        </p:nvPicPr>
        <p:blipFill rotWithShape="1">
          <a:blip r:embed="rId5"/>
          <a:srcRect l="-1148" t="3228" r="1148" b="14173"/>
          <a:stretch/>
        </p:blipFill>
        <p:spPr>
          <a:xfrm>
            <a:off x="3590583" y="4931229"/>
            <a:ext cx="17473274" cy="7903028"/>
          </a:xfrm>
          <a:prstGeom prst="rect">
            <a:avLst/>
          </a:prstGeom>
        </p:spPr>
      </p:pic>
    </p:spTree>
    <p:extLst>
      <p:ext uri="{BB962C8B-B14F-4D97-AF65-F5344CB8AC3E}">
        <p14:creationId xmlns:p14="http://schemas.microsoft.com/office/powerpoint/2010/main" val="728462289"/>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3892826"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4300800" y="8982588"/>
            <a:ext cx="11593286" cy="1015663"/>
          </a:xfrm>
          <a:prstGeom prst="rect">
            <a:avLst/>
          </a:prstGeom>
          <a:noFill/>
        </p:spPr>
        <p:txBody>
          <a:bodyPr wrap="square" rtlCol="0">
            <a:spAutoFit/>
          </a:bodyPr>
          <a:lstStyle/>
          <a:p>
            <a:r>
              <a:rPr lang="es-ES" sz="6000" b="1" dirty="0"/>
              <a:t>L</a:t>
            </a:r>
            <a:r>
              <a:rPr lang="es-CO" sz="6000" b="1" dirty="0"/>
              <a:t>IDER</a:t>
            </a:r>
          </a:p>
        </p:txBody>
      </p:sp>
      <p:pic>
        <p:nvPicPr>
          <p:cNvPr id="4" name="Imagen 3">
            <a:extLst>
              <a:ext uri="{FF2B5EF4-FFF2-40B4-BE49-F238E27FC236}">
                <a16:creationId xmlns:a16="http://schemas.microsoft.com/office/drawing/2014/main" id="{B4F48DB9-BF47-5F6F-FEB0-64AAD4D69E87}"/>
              </a:ext>
            </a:extLst>
          </p:cNvPr>
          <p:cNvPicPr>
            <a:picLocks noChangeAspect="1"/>
          </p:cNvPicPr>
          <p:nvPr/>
        </p:nvPicPr>
        <p:blipFill rotWithShape="1">
          <a:blip r:embed="rId5"/>
          <a:srcRect t="9741" b="34838"/>
          <a:stretch/>
        </p:blipFill>
        <p:spPr>
          <a:xfrm>
            <a:off x="4300799" y="3200399"/>
            <a:ext cx="14101377" cy="4332552"/>
          </a:xfrm>
          <a:prstGeom prst="rect">
            <a:avLst/>
          </a:prstGeom>
        </p:spPr>
      </p:pic>
      <p:pic>
        <p:nvPicPr>
          <p:cNvPr id="7" name="Imagen 6">
            <a:extLst>
              <a:ext uri="{FF2B5EF4-FFF2-40B4-BE49-F238E27FC236}">
                <a16:creationId xmlns:a16="http://schemas.microsoft.com/office/drawing/2014/main" id="{320B2BAC-9DF8-0183-18B7-AB2253199AE0}"/>
              </a:ext>
            </a:extLst>
          </p:cNvPr>
          <p:cNvPicPr>
            <a:picLocks noChangeAspect="1"/>
          </p:cNvPicPr>
          <p:nvPr/>
        </p:nvPicPr>
        <p:blipFill rotWithShape="1">
          <a:blip r:embed="rId6"/>
          <a:srcRect l="737" t="11764" r="-737" b="37276"/>
          <a:stretch/>
        </p:blipFill>
        <p:spPr>
          <a:xfrm>
            <a:off x="8588830" y="8215049"/>
            <a:ext cx="13416302" cy="4945780"/>
          </a:xfrm>
          <a:prstGeom prst="rect">
            <a:avLst/>
          </a:prstGeom>
        </p:spPr>
      </p:pic>
    </p:spTree>
    <p:extLst>
      <p:ext uri="{BB962C8B-B14F-4D97-AF65-F5344CB8AC3E}">
        <p14:creationId xmlns:p14="http://schemas.microsoft.com/office/powerpoint/2010/main" val="2700423384"/>
      </p:ext>
    </p:extLst>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1506" name="Picture 2">
            <a:extLst>
              <a:ext uri="{FF2B5EF4-FFF2-40B4-BE49-F238E27FC236}">
                <a16:creationId xmlns:a16="http://schemas.microsoft.com/office/drawing/2014/main" id="{5E7C91C9-2C11-BF57-227A-DA127B022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9100" y="1968501"/>
            <a:ext cx="3243263" cy="9833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55E0987-018F-6BAD-7C68-DD35FBFF602A}"/>
              </a:ext>
            </a:extLst>
          </p:cNvPr>
          <p:cNvSpPr txBox="1"/>
          <p:nvPr/>
        </p:nvSpPr>
        <p:spPr>
          <a:xfrm>
            <a:off x="4196443" y="1968501"/>
            <a:ext cx="6629400" cy="707886"/>
          </a:xfrm>
          <a:prstGeom prst="rect">
            <a:avLst/>
          </a:prstGeom>
          <a:noFill/>
        </p:spPr>
        <p:txBody>
          <a:bodyPr wrap="square" rtlCol="0">
            <a:spAutoFit/>
          </a:bodyPr>
          <a:lstStyle/>
          <a:p>
            <a:pPr algn="ctr"/>
            <a:r>
              <a:rPr lang="es-ES" sz="4000" b="1" dirty="0"/>
              <a:t>DISEÑO  HTML5  Y CSS3</a:t>
            </a:r>
            <a:endParaRPr lang="es-CO" sz="4000" b="1" dirty="0"/>
          </a:p>
        </p:txBody>
      </p:sp>
      <p:sp>
        <p:nvSpPr>
          <p:cNvPr id="11" name="CuadroTexto 10">
            <a:extLst>
              <a:ext uri="{FF2B5EF4-FFF2-40B4-BE49-F238E27FC236}">
                <a16:creationId xmlns:a16="http://schemas.microsoft.com/office/drawing/2014/main" id="{55B526AB-B5AC-9425-522A-332A45A3B8BB}"/>
              </a:ext>
            </a:extLst>
          </p:cNvPr>
          <p:cNvSpPr txBox="1"/>
          <p:nvPr/>
        </p:nvSpPr>
        <p:spPr>
          <a:xfrm>
            <a:off x="2215244" y="11481166"/>
            <a:ext cx="9976756" cy="1015663"/>
          </a:xfrm>
          <a:prstGeom prst="rect">
            <a:avLst/>
          </a:prstGeom>
          <a:noFill/>
        </p:spPr>
        <p:txBody>
          <a:bodyPr wrap="square" rtlCol="0">
            <a:spAutoFit/>
          </a:bodyPr>
          <a:lstStyle/>
          <a:p>
            <a:r>
              <a:rPr lang="es-ES" sz="6000" b="1" dirty="0"/>
              <a:t>B</a:t>
            </a:r>
            <a:r>
              <a:rPr lang="es-CO" sz="6000" b="1" dirty="0"/>
              <a:t>USCAR Y ACTUALIZAR</a:t>
            </a:r>
          </a:p>
        </p:txBody>
      </p:sp>
      <p:pic>
        <p:nvPicPr>
          <p:cNvPr id="7" name="Imagen 6">
            <a:extLst>
              <a:ext uri="{FF2B5EF4-FFF2-40B4-BE49-F238E27FC236}">
                <a16:creationId xmlns:a16="http://schemas.microsoft.com/office/drawing/2014/main" id="{B922BD82-8CD1-D516-7773-21C7D7BEE845}"/>
              </a:ext>
            </a:extLst>
          </p:cNvPr>
          <p:cNvPicPr>
            <a:picLocks noChangeAspect="1"/>
          </p:cNvPicPr>
          <p:nvPr/>
        </p:nvPicPr>
        <p:blipFill>
          <a:blip r:embed="rId5"/>
          <a:stretch>
            <a:fillRect/>
          </a:stretch>
        </p:blipFill>
        <p:spPr>
          <a:xfrm>
            <a:off x="4441371" y="3759002"/>
            <a:ext cx="15316200" cy="7213798"/>
          </a:xfrm>
          <a:prstGeom prst="rect">
            <a:avLst/>
          </a:prstGeom>
        </p:spPr>
      </p:pic>
    </p:spTree>
    <p:extLst>
      <p:ext uri="{BB962C8B-B14F-4D97-AF65-F5344CB8AC3E}">
        <p14:creationId xmlns:p14="http://schemas.microsoft.com/office/powerpoint/2010/main" val="2525614613"/>
      </p:ext>
    </p:extLst>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0AF97131-F786-8DCF-5504-050037C627CF}"/>
              </a:ext>
            </a:extLst>
          </p:cNvPr>
          <p:cNvSpPr txBox="1"/>
          <p:nvPr/>
        </p:nvSpPr>
        <p:spPr>
          <a:xfrm flipH="1">
            <a:off x="7443166" y="4909931"/>
            <a:ext cx="9004852" cy="954155"/>
          </a:xfrm>
          <a:prstGeom prst="rect">
            <a:avLst/>
          </a:prstGeom>
          <a:noFill/>
        </p:spPr>
        <p:txBody>
          <a:bodyPr wrap="square" rtlCol="0">
            <a:spAutoFit/>
          </a:bodyPr>
          <a:lstStyle/>
          <a:p>
            <a:r>
              <a:rPr lang="es-ES" sz="5400" dirty="0"/>
              <a:t>PRUEBAS  DE SOFTWARE </a:t>
            </a:r>
            <a:endParaRPr lang="es-CO" sz="5400" dirty="0"/>
          </a:p>
        </p:txBody>
      </p:sp>
      <p:pic>
        <p:nvPicPr>
          <p:cNvPr id="7" name="Imagen 6" descr="Forma&#10;&#10;Descripción generada automáticamente con confianza baja">
            <a:extLst>
              <a:ext uri="{FF2B5EF4-FFF2-40B4-BE49-F238E27FC236}">
                <a16:creationId xmlns:a16="http://schemas.microsoft.com/office/drawing/2014/main" id="{1B6B2BCA-7954-7879-8753-6B211D9451FD}"/>
              </a:ext>
            </a:extLst>
          </p:cNvPr>
          <p:cNvPicPr>
            <a:picLocks noChangeAspect="1"/>
          </p:cNvPicPr>
          <p:nvPr/>
        </p:nvPicPr>
        <p:blipFill>
          <a:blip r:embed="rId5"/>
          <a:stretch>
            <a:fillRect/>
          </a:stretch>
        </p:blipFill>
        <p:spPr>
          <a:xfrm>
            <a:off x="9753259" y="6707468"/>
            <a:ext cx="4877481" cy="4877481"/>
          </a:xfrm>
          <a:prstGeom prst="rect">
            <a:avLst/>
          </a:prstGeom>
        </p:spPr>
      </p:pic>
    </p:spTree>
    <p:extLst>
      <p:ext uri="{BB962C8B-B14F-4D97-AF65-F5344CB8AC3E}">
        <p14:creationId xmlns:p14="http://schemas.microsoft.com/office/powerpoint/2010/main" val="1540540614"/>
      </p:ext>
    </p:extLst>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F40192A6-0EB5-4BA5-4DEB-AC65BBFC09A8}"/>
              </a:ext>
            </a:extLst>
          </p:cNvPr>
          <p:cNvPicPr>
            <a:picLocks noChangeAspect="1"/>
          </p:cNvPicPr>
          <p:nvPr/>
        </p:nvPicPr>
        <p:blipFill rotWithShape="1">
          <a:blip r:embed="rId5"/>
          <a:srcRect l="1354" t="21235" r="9063" b="8580"/>
          <a:stretch/>
        </p:blipFill>
        <p:spPr>
          <a:xfrm>
            <a:off x="3567404" y="4278085"/>
            <a:ext cx="18718484" cy="8752115"/>
          </a:xfrm>
          <a:prstGeom prst="rect">
            <a:avLst/>
          </a:prstGeom>
        </p:spPr>
      </p:pic>
    </p:spTree>
    <p:extLst>
      <p:ext uri="{BB962C8B-B14F-4D97-AF65-F5344CB8AC3E}">
        <p14:creationId xmlns:p14="http://schemas.microsoft.com/office/powerpoint/2010/main" val="3141815601"/>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2" name="Rectángulo 1"/>
          <p:cNvSpPr/>
          <p:nvPr/>
        </p:nvSpPr>
        <p:spPr>
          <a:xfrm>
            <a:off x="8163658" y="3122247"/>
            <a:ext cx="12562741" cy="1261884"/>
          </a:xfrm>
          <a:prstGeom prst="rect">
            <a:avLst/>
          </a:prstGeom>
          <a:ln>
            <a:noFill/>
          </a:ln>
          <a:effectLst>
            <a:glow rad="63500">
              <a:schemeClr val="accent1">
                <a:satMod val="175000"/>
                <a:alpha val="40000"/>
              </a:schemeClr>
            </a:glow>
          </a:effectLst>
          <a:scene3d>
            <a:camera prst="perspectiveRight"/>
            <a:lightRig rig="threePt" dir="t"/>
          </a:scene3d>
          <a:sp3d>
            <a:bevelT/>
          </a:sp3d>
        </p:spPr>
        <p:txBody>
          <a:bodyPr wrap="square">
            <a:spAutoFit/>
          </a:bodyPr>
          <a:lstStyle/>
          <a:p>
            <a:pPr lvl="0" algn="just">
              <a:tabLst>
                <a:tab pos="1237615" algn="l"/>
              </a:tabLst>
            </a:pPr>
            <a:r>
              <a:rPr lang="es-ES" sz="4400" b="1" i="1" dirty="0">
                <a:latin typeface="Arial" panose="020B0604020202020204" pitchFamily="34" charset="0"/>
                <a:ea typeface="Trebuchet MS" panose="020B0603020202020204" pitchFamily="34" charset="0"/>
                <a:cs typeface="Arial" panose="020B0604020202020204" pitchFamily="34" charset="0"/>
              </a:rPr>
              <a:t>NECESIDAD</a:t>
            </a:r>
            <a:r>
              <a:rPr lang="es-ES" sz="4400" b="1" i="1" spc="-85" dirty="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O</a:t>
            </a:r>
            <a:r>
              <a:rPr lang="es-ES" sz="4400" b="1" i="1" spc="-95" dirty="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SITUACIÓN</a:t>
            </a:r>
            <a:r>
              <a:rPr lang="es-ES" sz="4400" b="1" i="1" spc="-80" dirty="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DEL</a:t>
            </a:r>
            <a:r>
              <a:rPr lang="es-ES" sz="4400" b="1" i="1" spc="-85" dirty="0">
                <a:latin typeface="Arial" panose="020B0604020202020204" pitchFamily="34" charset="0"/>
                <a:ea typeface="Trebuchet MS" panose="020B0603020202020204" pitchFamily="34" charset="0"/>
                <a:cs typeface="Arial" panose="020B0604020202020204" pitchFamily="34" charset="0"/>
              </a:rPr>
              <a:t> </a:t>
            </a:r>
            <a:r>
              <a:rPr lang="es-ES" sz="4400" b="1" i="1" dirty="0">
                <a:latin typeface="Arial" panose="020B0604020202020204" pitchFamily="34" charset="0"/>
                <a:ea typeface="Trebuchet MS" panose="020B0603020202020204" pitchFamily="34" charset="0"/>
                <a:cs typeface="Arial" panose="020B0604020202020204" pitchFamily="34" charset="0"/>
              </a:rPr>
              <a:t>PROBLEMA</a:t>
            </a:r>
            <a:endParaRPr lang="es-CO" sz="4000" b="1" i="1" dirty="0">
              <a:latin typeface="Arial" panose="020B0604020202020204" pitchFamily="34" charset="0"/>
              <a:ea typeface="Trebuchet MS" panose="020B0603020202020204" pitchFamily="34" charset="0"/>
              <a:cs typeface="Arial" panose="020B0604020202020204" pitchFamily="34" charset="0"/>
            </a:endParaRPr>
          </a:p>
          <a:p>
            <a:pPr algn="just"/>
            <a:r>
              <a:rPr lang="es-ES" sz="3200" b="1" dirty="0">
                <a:latin typeface="Arial" panose="020B0604020202020204" pitchFamily="34" charset="0"/>
                <a:ea typeface="Lucida Sans Unicode" panose="020B0602030504020204" pitchFamily="34" charset="0"/>
                <a:cs typeface="Arial" panose="020B0604020202020204" pitchFamily="34" charset="0"/>
              </a:rPr>
              <a:t> </a:t>
            </a:r>
            <a:endParaRPr lang="es-CO" sz="2800" dirty="0">
              <a:effectLst/>
              <a:latin typeface="Arial" panose="020B0604020202020204" pitchFamily="34" charset="0"/>
              <a:ea typeface="Lucida Sans Unicode" panose="020B0602030504020204" pitchFamily="34" charset="0"/>
              <a:cs typeface="Arial" panose="020B0604020202020204" pitchFamily="34" charset="0"/>
            </a:endParaRPr>
          </a:p>
        </p:txBody>
      </p:sp>
      <p:sp>
        <p:nvSpPr>
          <p:cNvPr id="6" name="Rectángulo 5"/>
          <p:cNvSpPr/>
          <p:nvPr/>
        </p:nvSpPr>
        <p:spPr>
          <a:xfrm>
            <a:off x="1924050" y="5543550"/>
            <a:ext cx="13220700" cy="5632311"/>
          </a:xfrm>
          <a:prstGeom prst="rect">
            <a:avLst/>
          </a:prstGeom>
        </p:spPr>
        <p:txBody>
          <a:bodyPr wrap="square">
            <a:spAutoFit/>
          </a:bodyPr>
          <a:lstStyle/>
          <a:p>
            <a:pPr algn="just"/>
            <a:r>
              <a:rPr lang="es-CO" sz="4000" dirty="0"/>
              <a:t>La empresa busca sistematizar el proceso de conciliación con los asesores para que sea más cómodo,  ágil y práctico,  ya que por estar pasando su información de un cuaderno o una carpeta  a Excel se tiene el riesgo de perderse a demás de presentar demoras tanto para la conciliación de ventas como para el respectivo pago. Abarcando a  la necesidad de nuestro cliente que es obtener una mayor respuesta  conforme a la comodidad del servicio con su información</a:t>
            </a:r>
          </a:p>
        </p:txBody>
      </p:sp>
      <p:pic>
        <p:nvPicPr>
          <p:cNvPr id="8" name="Imagen 7"/>
          <p:cNvPicPr>
            <a:picLocks noChangeAspect="1"/>
          </p:cNvPicPr>
          <p:nvPr/>
        </p:nvPicPr>
        <p:blipFill>
          <a:blip r:embed="rId4"/>
          <a:stretch>
            <a:fillRect/>
          </a:stretch>
        </p:blipFill>
        <p:spPr>
          <a:xfrm>
            <a:off x="15641898" y="5898361"/>
            <a:ext cx="6470755" cy="4554416"/>
          </a:xfrm>
          <a:prstGeom prst="rect">
            <a:avLst/>
          </a:prstGeom>
        </p:spPr>
      </p:pic>
    </p:spTree>
    <p:extLst>
      <p:ext uri="{BB962C8B-B14F-4D97-AF65-F5344CB8AC3E}">
        <p14:creationId xmlns:p14="http://schemas.microsoft.com/office/powerpoint/2010/main" val="173942462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D53E38F9-6975-1D28-1835-D7E51DAA5574}"/>
              </a:ext>
            </a:extLst>
          </p:cNvPr>
          <p:cNvPicPr>
            <a:picLocks noChangeAspect="1"/>
          </p:cNvPicPr>
          <p:nvPr/>
        </p:nvPicPr>
        <p:blipFill rotWithShape="1">
          <a:blip r:embed="rId5"/>
          <a:srcRect l="1146" t="20679" r="8854" b="8951"/>
          <a:stretch/>
        </p:blipFill>
        <p:spPr>
          <a:xfrm>
            <a:off x="2212891" y="4028011"/>
            <a:ext cx="19958217" cy="9002189"/>
          </a:xfrm>
          <a:prstGeom prst="rect">
            <a:avLst/>
          </a:prstGeom>
        </p:spPr>
      </p:pic>
    </p:spTree>
    <p:extLst>
      <p:ext uri="{BB962C8B-B14F-4D97-AF65-F5344CB8AC3E}">
        <p14:creationId xmlns:p14="http://schemas.microsoft.com/office/powerpoint/2010/main" val="59448484"/>
      </p:ext>
    </p:extLst>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EAF5025E-C83C-FE65-C92B-BF1A86127A31}"/>
              </a:ext>
            </a:extLst>
          </p:cNvPr>
          <p:cNvPicPr>
            <a:picLocks noChangeAspect="1"/>
          </p:cNvPicPr>
          <p:nvPr/>
        </p:nvPicPr>
        <p:blipFill rotWithShape="1">
          <a:blip r:embed="rId5"/>
          <a:srcRect l="937" t="20680" r="9271" b="13951"/>
          <a:stretch/>
        </p:blipFill>
        <p:spPr>
          <a:xfrm>
            <a:off x="2151649" y="4264267"/>
            <a:ext cx="20106865" cy="9125162"/>
          </a:xfrm>
          <a:prstGeom prst="rect">
            <a:avLst/>
          </a:prstGeom>
        </p:spPr>
      </p:pic>
    </p:spTree>
    <p:extLst>
      <p:ext uri="{BB962C8B-B14F-4D97-AF65-F5344CB8AC3E}">
        <p14:creationId xmlns:p14="http://schemas.microsoft.com/office/powerpoint/2010/main" val="2951363878"/>
      </p:ext>
    </p:extLst>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39A5D076-1705-5648-BA5B-40F53DAFA4F2}"/>
              </a:ext>
            </a:extLst>
          </p:cNvPr>
          <p:cNvPicPr>
            <a:picLocks noChangeAspect="1"/>
          </p:cNvPicPr>
          <p:nvPr/>
        </p:nvPicPr>
        <p:blipFill rotWithShape="1">
          <a:blip r:embed="rId5"/>
          <a:srcRect l="1458" t="21049" r="6146" b="12099"/>
          <a:stretch/>
        </p:blipFill>
        <p:spPr>
          <a:xfrm>
            <a:off x="3373322" y="3788228"/>
            <a:ext cx="19200928" cy="8948057"/>
          </a:xfrm>
          <a:prstGeom prst="rect">
            <a:avLst/>
          </a:prstGeom>
        </p:spPr>
      </p:pic>
    </p:spTree>
    <p:extLst>
      <p:ext uri="{BB962C8B-B14F-4D97-AF65-F5344CB8AC3E}">
        <p14:creationId xmlns:p14="http://schemas.microsoft.com/office/powerpoint/2010/main" val="3909773294"/>
      </p:ext>
    </p:extLst>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FB420178-84CE-1DD8-DB80-29E7036DFFF9}"/>
              </a:ext>
            </a:extLst>
          </p:cNvPr>
          <p:cNvPicPr>
            <a:picLocks noChangeAspect="1"/>
          </p:cNvPicPr>
          <p:nvPr/>
        </p:nvPicPr>
        <p:blipFill rotWithShape="1">
          <a:blip r:embed="rId5"/>
          <a:srcRect l="1666" t="38642" r="9167" b="39136"/>
          <a:stretch/>
        </p:blipFill>
        <p:spPr>
          <a:xfrm>
            <a:off x="3350079" y="5426529"/>
            <a:ext cx="18230850" cy="4235450"/>
          </a:xfrm>
          <a:prstGeom prst="rect">
            <a:avLst/>
          </a:prstGeom>
        </p:spPr>
      </p:pic>
    </p:spTree>
    <p:extLst>
      <p:ext uri="{BB962C8B-B14F-4D97-AF65-F5344CB8AC3E}">
        <p14:creationId xmlns:p14="http://schemas.microsoft.com/office/powerpoint/2010/main" val="1417002380"/>
      </p:ext>
    </p:extLst>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D3BD83C9-AD21-8203-FB89-9C2C3A838045}"/>
              </a:ext>
            </a:extLst>
          </p:cNvPr>
          <p:cNvPicPr>
            <a:picLocks noChangeAspect="1"/>
          </p:cNvPicPr>
          <p:nvPr/>
        </p:nvPicPr>
        <p:blipFill rotWithShape="1">
          <a:blip r:embed="rId5"/>
          <a:srcRect l="7193" t="20124" r="59126" b="13210"/>
          <a:stretch/>
        </p:blipFill>
        <p:spPr>
          <a:xfrm>
            <a:off x="2985407" y="3546318"/>
            <a:ext cx="8553450" cy="9257238"/>
          </a:xfrm>
          <a:prstGeom prst="rect">
            <a:avLst/>
          </a:prstGeom>
        </p:spPr>
      </p:pic>
      <p:pic>
        <p:nvPicPr>
          <p:cNvPr id="3" name="Imagen 2">
            <a:extLst>
              <a:ext uri="{FF2B5EF4-FFF2-40B4-BE49-F238E27FC236}">
                <a16:creationId xmlns:a16="http://schemas.microsoft.com/office/drawing/2014/main" id="{B91AEFFF-F4BC-3649-2850-9CF0A9D047CC}"/>
              </a:ext>
            </a:extLst>
          </p:cNvPr>
          <p:cNvPicPr>
            <a:picLocks noChangeAspect="1"/>
          </p:cNvPicPr>
          <p:nvPr/>
        </p:nvPicPr>
        <p:blipFill rotWithShape="1">
          <a:blip r:embed="rId6"/>
          <a:srcRect l="9062" t="54012" r="64271" b="8248"/>
          <a:stretch/>
        </p:blipFill>
        <p:spPr>
          <a:xfrm>
            <a:off x="11538857" y="3546318"/>
            <a:ext cx="9886950" cy="9257238"/>
          </a:xfrm>
          <a:prstGeom prst="rect">
            <a:avLst/>
          </a:prstGeom>
        </p:spPr>
      </p:pic>
    </p:spTree>
    <p:extLst>
      <p:ext uri="{BB962C8B-B14F-4D97-AF65-F5344CB8AC3E}">
        <p14:creationId xmlns:p14="http://schemas.microsoft.com/office/powerpoint/2010/main" val="3157460841"/>
      </p:ext>
    </p:extLst>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5E844D18-D50E-772C-37BB-34871578E98A}"/>
              </a:ext>
            </a:extLst>
          </p:cNvPr>
          <p:cNvPicPr>
            <a:picLocks noChangeAspect="1"/>
          </p:cNvPicPr>
          <p:nvPr/>
        </p:nvPicPr>
        <p:blipFill rotWithShape="1">
          <a:blip r:embed="rId5"/>
          <a:srcRect l="7631" t="20864" r="62456" b="41865"/>
          <a:stretch/>
        </p:blipFill>
        <p:spPr>
          <a:xfrm>
            <a:off x="2906484" y="3644290"/>
            <a:ext cx="7603960" cy="4955424"/>
          </a:xfrm>
          <a:prstGeom prst="rect">
            <a:avLst/>
          </a:prstGeom>
        </p:spPr>
      </p:pic>
      <p:pic>
        <p:nvPicPr>
          <p:cNvPr id="3" name="Imagen 2">
            <a:extLst>
              <a:ext uri="{FF2B5EF4-FFF2-40B4-BE49-F238E27FC236}">
                <a16:creationId xmlns:a16="http://schemas.microsoft.com/office/drawing/2014/main" id="{5A4590C6-FAA6-812F-355D-817CC58B70EE}"/>
              </a:ext>
            </a:extLst>
          </p:cNvPr>
          <p:cNvPicPr>
            <a:picLocks noChangeAspect="1"/>
          </p:cNvPicPr>
          <p:nvPr/>
        </p:nvPicPr>
        <p:blipFill rotWithShape="1">
          <a:blip r:embed="rId6"/>
          <a:srcRect l="10965" t="44724" r="67991" b="25491"/>
          <a:stretch/>
        </p:blipFill>
        <p:spPr>
          <a:xfrm>
            <a:off x="2906484" y="8599713"/>
            <a:ext cx="7411455" cy="4732421"/>
          </a:xfrm>
          <a:prstGeom prst="rect">
            <a:avLst/>
          </a:prstGeom>
        </p:spPr>
      </p:pic>
      <p:pic>
        <p:nvPicPr>
          <p:cNvPr id="4" name="Imagen 3">
            <a:extLst>
              <a:ext uri="{FF2B5EF4-FFF2-40B4-BE49-F238E27FC236}">
                <a16:creationId xmlns:a16="http://schemas.microsoft.com/office/drawing/2014/main" id="{E63498D6-438C-3EB9-FBB0-843B707E9F96}"/>
              </a:ext>
            </a:extLst>
          </p:cNvPr>
          <p:cNvPicPr>
            <a:picLocks noChangeAspect="1"/>
          </p:cNvPicPr>
          <p:nvPr/>
        </p:nvPicPr>
        <p:blipFill rotWithShape="1">
          <a:blip r:embed="rId7"/>
          <a:srcRect l="7895" t="15718" r="63421" b="48258"/>
          <a:stretch/>
        </p:blipFill>
        <p:spPr>
          <a:xfrm>
            <a:off x="10510444" y="3644288"/>
            <a:ext cx="11004884" cy="4955423"/>
          </a:xfrm>
          <a:prstGeom prst="rect">
            <a:avLst/>
          </a:prstGeom>
        </p:spPr>
      </p:pic>
      <p:pic>
        <p:nvPicPr>
          <p:cNvPr id="5" name="Imagen 4">
            <a:extLst>
              <a:ext uri="{FF2B5EF4-FFF2-40B4-BE49-F238E27FC236}">
                <a16:creationId xmlns:a16="http://schemas.microsoft.com/office/drawing/2014/main" id="{AD99067C-2023-8581-2BA8-2CFC7A3864EB}"/>
              </a:ext>
            </a:extLst>
          </p:cNvPr>
          <p:cNvPicPr>
            <a:picLocks noChangeAspect="1"/>
          </p:cNvPicPr>
          <p:nvPr/>
        </p:nvPicPr>
        <p:blipFill rotWithShape="1">
          <a:blip r:embed="rId8"/>
          <a:srcRect l="11140" t="29156" r="64999" b="43909"/>
          <a:stretch/>
        </p:blipFill>
        <p:spPr>
          <a:xfrm>
            <a:off x="10317939" y="8376710"/>
            <a:ext cx="11197389" cy="4955424"/>
          </a:xfrm>
          <a:prstGeom prst="rect">
            <a:avLst/>
          </a:prstGeom>
        </p:spPr>
      </p:pic>
    </p:spTree>
    <p:extLst>
      <p:ext uri="{BB962C8B-B14F-4D97-AF65-F5344CB8AC3E}">
        <p14:creationId xmlns:p14="http://schemas.microsoft.com/office/powerpoint/2010/main" val="3268963265"/>
      </p:ext>
    </p:extLst>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7530CF3D-2649-091A-3B9A-1947486C5B35}"/>
              </a:ext>
            </a:extLst>
          </p:cNvPr>
          <p:cNvPicPr>
            <a:picLocks noChangeAspect="1"/>
          </p:cNvPicPr>
          <p:nvPr/>
        </p:nvPicPr>
        <p:blipFill rotWithShape="1">
          <a:blip r:embed="rId5"/>
          <a:srcRect l="7105" t="23360" r="61141" b="38590"/>
          <a:stretch/>
        </p:blipFill>
        <p:spPr>
          <a:xfrm>
            <a:off x="4196334" y="3497101"/>
            <a:ext cx="7209101" cy="5388562"/>
          </a:xfrm>
          <a:prstGeom prst="rect">
            <a:avLst/>
          </a:prstGeom>
        </p:spPr>
      </p:pic>
      <p:pic>
        <p:nvPicPr>
          <p:cNvPr id="3" name="Imagen 2">
            <a:extLst>
              <a:ext uri="{FF2B5EF4-FFF2-40B4-BE49-F238E27FC236}">
                <a16:creationId xmlns:a16="http://schemas.microsoft.com/office/drawing/2014/main" id="{3CB52F79-3A38-B763-64BE-C8E6EE5EE86A}"/>
              </a:ext>
            </a:extLst>
          </p:cNvPr>
          <p:cNvPicPr>
            <a:picLocks noChangeAspect="1"/>
          </p:cNvPicPr>
          <p:nvPr/>
        </p:nvPicPr>
        <p:blipFill>
          <a:blip r:embed="rId6"/>
          <a:stretch>
            <a:fillRect/>
          </a:stretch>
        </p:blipFill>
        <p:spPr>
          <a:xfrm>
            <a:off x="4196334" y="8885663"/>
            <a:ext cx="7010400" cy="4122821"/>
          </a:xfrm>
          <a:prstGeom prst="rect">
            <a:avLst/>
          </a:prstGeom>
        </p:spPr>
      </p:pic>
      <p:pic>
        <p:nvPicPr>
          <p:cNvPr id="4" name="Imagen 3">
            <a:extLst>
              <a:ext uri="{FF2B5EF4-FFF2-40B4-BE49-F238E27FC236}">
                <a16:creationId xmlns:a16="http://schemas.microsoft.com/office/drawing/2014/main" id="{845B3EA0-7F01-9E38-49E3-E8B53E212AD1}"/>
              </a:ext>
            </a:extLst>
          </p:cNvPr>
          <p:cNvPicPr>
            <a:picLocks noChangeAspect="1"/>
          </p:cNvPicPr>
          <p:nvPr/>
        </p:nvPicPr>
        <p:blipFill rotWithShape="1">
          <a:blip r:embed="rId7"/>
          <a:srcRect l="7186" t="16186" r="62664" b="56991"/>
          <a:stretch/>
        </p:blipFill>
        <p:spPr>
          <a:xfrm>
            <a:off x="11571870" y="3497100"/>
            <a:ext cx="9532843" cy="5388561"/>
          </a:xfrm>
          <a:prstGeom prst="rect">
            <a:avLst/>
          </a:prstGeom>
        </p:spPr>
      </p:pic>
      <p:pic>
        <p:nvPicPr>
          <p:cNvPr id="5" name="Imagen 4">
            <a:extLst>
              <a:ext uri="{FF2B5EF4-FFF2-40B4-BE49-F238E27FC236}">
                <a16:creationId xmlns:a16="http://schemas.microsoft.com/office/drawing/2014/main" id="{23ACB328-F2F3-C375-C64A-B428EEC46634}"/>
              </a:ext>
            </a:extLst>
          </p:cNvPr>
          <p:cNvPicPr>
            <a:picLocks noChangeAspect="1"/>
          </p:cNvPicPr>
          <p:nvPr/>
        </p:nvPicPr>
        <p:blipFill rotWithShape="1">
          <a:blip r:embed="rId8"/>
          <a:srcRect t="12942" r="3650" b="17858"/>
          <a:stretch/>
        </p:blipFill>
        <p:spPr>
          <a:xfrm>
            <a:off x="11206734" y="9015585"/>
            <a:ext cx="9917854" cy="3992899"/>
          </a:xfrm>
          <a:prstGeom prst="rect">
            <a:avLst/>
          </a:prstGeom>
        </p:spPr>
      </p:pic>
    </p:spTree>
    <p:extLst>
      <p:ext uri="{BB962C8B-B14F-4D97-AF65-F5344CB8AC3E}">
        <p14:creationId xmlns:p14="http://schemas.microsoft.com/office/powerpoint/2010/main" val="1158454405"/>
      </p:ext>
    </p:extLst>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2E21529D-2B17-FEE8-E299-54B6ECA244FF}"/>
              </a:ext>
            </a:extLst>
          </p:cNvPr>
          <p:cNvPicPr>
            <a:picLocks noChangeAspect="1"/>
          </p:cNvPicPr>
          <p:nvPr/>
        </p:nvPicPr>
        <p:blipFill rotWithShape="1">
          <a:blip r:embed="rId5"/>
          <a:srcRect l="8069" t="14782" r="64036" b="37811"/>
          <a:stretch/>
        </p:blipFill>
        <p:spPr>
          <a:xfrm>
            <a:off x="3949730" y="3228094"/>
            <a:ext cx="6945628" cy="5693362"/>
          </a:xfrm>
          <a:prstGeom prst="rect">
            <a:avLst/>
          </a:prstGeom>
        </p:spPr>
      </p:pic>
      <p:pic>
        <p:nvPicPr>
          <p:cNvPr id="3" name="Imagen 2">
            <a:extLst>
              <a:ext uri="{FF2B5EF4-FFF2-40B4-BE49-F238E27FC236}">
                <a16:creationId xmlns:a16="http://schemas.microsoft.com/office/drawing/2014/main" id="{557E2A33-C2D2-01A5-FC78-3ED61F2C3B1E}"/>
              </a:ext>
            </a:extLst>
          </p:cNvPr>
          <p:cNvPicPr>
            <a:picLocks noChangeAspect="1"/>
          </p:cNvPicPr>
          <p:nvPr/>
        </p:nvPicPr>
        <p:blipFill rotWithShape="1">
          <a:blip r:embed="rId6"/>
          <a:srcRect l="8070" t="25257" r="65614" b="34535"/>
          <a:stretch/>
        </p:blipFill>
        <p:spPr>
          <a:xfrm>
            <a:off x="3949730" y="9096896"/>
            <a:ext cx="6945628" cy="4136164"/>
          </a:xfrm>
          <a:prstGeom prst="rect">
            <a:avLst/>
          </a:prstGeom>
        </p:spPr>
      </p:pic>
      <p:pic>
        <p:nvPicPr>
          <p:cNvPr id="4" name="Imagen 3">
            <a:extLst>
              <a:ext uri="{FF2B5EF4-FFF2-40B4-BE49-F238E27FC236}">
                <a16:creationId xmlns:a16="http://schemas.microsoft.com/office/drawing/2014/main" id="{FF3EF6A7-F067-5975-849A-15F4668679F1}"/>
              </a:ext>
            </a:extLst>
          </p:cNvPr>
          <p:cNvPicPr>
            <a:picLocks noChangeAspect="1"/>
          </p:cNvPicPr>
          <p:nvPr/>
        </p:nvPicPr>
        <p:blipFill rotWithShape="1">
          <a:blip r:embed="rId7"/>
          <a:srcRect l="7632" t="14119" r="68865" b="36407"/>
          <a:stretch/>
        </p:blipFill>
        <p:spPr>
          <a:xfrm>
            <a:off x="11078284" y="3242122"/>
            <a:ext cx="4820720" cy="4933971"/>
          </a:xfrm>
          <a:prstGeom prst="rect">
            <a:avLst/>
          </a:prstGeom>
        </p:spPr>
      </p:pic>
      <p:pic>
        <p:nvPicPr>
          <p:cNvPr id="5" name="Imagen 4">
            <a:extLst>
              <a:ext uri="{FF2B5EF4-FFF2-40B4-BE49-F238E27FC236}">
                <a16:creationId xmlns:a16="http://schemas.microsoft.com/office/drawing/2014/main" id="{3D9B8910-9D01-0897-24B4-D3790DD5265B}"/>
              </a:ext>
            </a:extLst>
          </p:cNvPr>
          <p:cNvPicPr>
            <a:picLocks noChangeAspect="1"/>
          </p:cNvPicPr>
          <p:nvPr/>
        </p:nvPicPr>
        <p:blipFill rotWithShape="1">
          <a:blip r:embed="rId8"/>
          <a:srcRect l="8541" t="16498" r="63421" b="66493"/>
          <a:stretch/>
        </p:blipFill>
        <p:spPr>
          <a:xfrm>
            <a:off x="16176789" y="3544217"/>
            <a:ext cx="6397461" cy="4329783"/>
          </a:xfrm>
          <a:prstGeom prst="rect">
            <a:avLst/>
          </a:prstGeom>
        </p:spPr>
      </p:pic>
      <p:pic>
        <p:nvPicPr>
          <p:cNvPr id="6" name="Imagen 5">
            <a:extLst>
              <a:ext uri="{FF2B5EF4-FFF2-40B4-BE49-F238E27FC236}">
                <a16:creationId xmlns:a16="http://schemas.microsoft.com/office/drawing/2014/main" id="{5AD9B8F0-2A00-465C-D5E3-316C13CDBC98}"/>
              </a:ext>
            </a:extLst>
          </p:cNvPr>
          <p:cNvPicPr>
            <a:picLocks noChangeAspect="1"/>
          </p:cNvPicPr>
          <p:nvPr/>
        </p:nvPicPr>
        <p:blipFill>
          <a:blip r:embed="rId9"/>
          <a:stretch>
            <a:fillRect/>
          </a:stretch>
        </p:blipFill>
        <p:spPr>
          <a:xfrm>
            <a:off x="11041921" y="8746015"/>
            <a:ext cx="4893445" cy="4487045"/>
          </a:xfrm>
          <a:prstGeom prst="rect">
            <a:avLst/>
          </a:prstGeom>
        </p:spPr>
      </p:pic>
      <p:pic>
        <p:nvPicPr>
          <p:cNvPr id="7" name="Imagen 6">
            <a:extLst>
              <a:ext uri="{FF2B5EF4-FFF2-40B4-BE49-F238E27FC236}">
                <a16:creationId xmlns:a16="http://schemas.microsoft.com/office/drawing/2014/main" id="{59464F79-DFA8-18BB-8A17-C42CA77EEF15}"/>
              </a:ext>
            </a:extLst>
          </p:cNvPr>
          <p:cNvPicPr>
            <a:picLocks noChangeAspect="1"/>
          </p:cNvPicPr>
          <p:nvPr/>
        </p:nvPicPr>
        <p:blipFill>
          <a:blip r:embed="rId10"/>
          <a:stretch>
            <a:fillRect/>
          </a:stretch>
        </p:blipFill>
        <p:spPr>
          <a:xfrm>
            <a:off x="16253992" y="8176093"/>
            <a:ext cx="6464969" cy="5290737"/>
          </a:xfrm>
          <a:prstGeom prst="rect">
            <a:avLst/>
          </a:prstGeom>
        </p:spPr>
      </p:pic>
    </p:spTree>
    <p:extLst>
      <p:ext uri="{BB962C8B-B14F-4D97-AF65-F5344CB8AC3E}">
        <p14:creationId xmlns:p14="http://schemas.microsoft.com/office/powerpoint/2010/main" val="4294823736"/>
      </p:ext>
    </p:extLst>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EC37ADCB-093B-603D-51D8-6807EA49D2FB}"/>
              </a:ext>
            </a:extLst>
          </p:cNvPr>
          <p:cNvPicPr>
            <a:picLocks noChangeAspect="1"/>
          </p:cNvPicPr>
          <p:nvPr/>
        </p:nvPicPr>
        <p:blipFill rotWithShape="1">
          <a:blip r:embed="rId5"/>
          <a:srcRect l="8772" t="20708" r="60701" b="23775"/>
          <a:stretch/>
        </p:blipFill>
        <p:spPr>
          <a:xfrm>
            <a:off x="4392720" y="3578974"/>
            <a:ext cx="8419474" cy="8613025"/>
          </a:xfrm>
          <a:prstGeom prst="rect">
            <a:avLst/>
          </a:prstGeom>
        </p:spPr>
      </p:pic>
      <p:pic>
        <p:nvPicPr>
          <p:cNvPr id="3" name="Imagen 2">
            <a:extLst>
              <a:ext uri="{FF2B5EF4-FFF2-40B4-BE49-F238E27FC236}">
                <a16:creationId xmlns:a16="http://schemas.microsoft.com/office/drawing/2014/main" id="{947D437B-95F0-A73C-8835-E516C97CE320}"/>
              </a:ext>
            </a:extLst>
          </p:cNvPr>
          <p:cNvPicPr>
            <a:picLocks noChangeAspect="1"/>
          </p:cNvPicPr>
          <p:nvPr/>
        </p:nvPicPr>
        <p:blipFill rotWithShape="1">
          <a:blip r:embed="rId6"/>
          <a:srcRect l="8158" t="16654" r="62719" b="18005"/>
          <a:stretch/>
        </p:blipFill>
        <p:spPr>
          <a:xfrm>
            <a:off x="12856149" y="3578975"/>
            <a:ext cx="6362293" cy="7299158"/>
          </a:xfrm>
          <a:prstGeom prst="rect">
            <a:avLst/>
          </a:prstGeom>
        </p:spPr>
      </p:pic>
      <p:pic>
        <p:nvPicPr>
          <p:cNvPr id="4" name="Imagen 3">
            <a:extLst>
              <a:ext uri="{FF2B5EF4-FFF2-40B4-BE49-F238E27FC236}">
                <a16:creationId xmlns:a16="http://schemas.microsoft.com/office/drawing/2014/main" id="{41F55026-5C3E-65D9-D3F3-D211B14F82BB}"/>
              </a:ext>
            </a:extLst>
          </p:cNvPr>
          <p:cNvPicPr>
            <a:picLocks noChangeAspect="1"/>
          </p:cNvPicPr>
          <p:nvPr/>
        </p:nvPicPr>
        <p:blipFill rotWithShape="1">
          <a:blip r:embed="rId7"/>
          <a:srcRect l="6778" t="36771" r="62939" b="45295"/>
          <a:stretch/>
        </p:blipFill>
        <p:spPr>
          <a:xfrm>
            <a:off x="12856149" y="10782995"/>
            <a:ext cx="6192252" cy="1844842"/>
          </a:xfrm>
          <a:prstGeom prst="rect">
            <a:avLst/>
          </a:prstGeom>
        </p:spPr>
      </p:pic>
    </p:spTree>
    <p:extLst>
      <p:ext uri="{BB962C8B-B14F-4D97-AF65-F5344CB8AC3E}">
        <p14:creationId xmlns:p14="http://schemas.microsoft.com/office/powerpoint/2010/main" val="1651278056"/>
      </p:ext>
    </p:extLst>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FA24BF9F-6AC4-3F9A-4441-924E155C3560}"/>
              </a:ext>
            </a:extLst>
          </p:cNvPr>
          <p:cNvPicPr>
            <a:picLocks noChangeAspect="1"/>
          </p:cNvPicPr>
          <p:nvPr/>
        </p:nvPicPr>
        <p:blipFill rotWithShape="1">
          <a:blip r:embed="rId5"/>
          <a:srcRect l="7544" t="15562" r="61842" b="33132"/>
          <a:stretch/>
        </p:blipFill>
        <p:spPr>
          <a:xfrm>
            <a:off x="2937711" y="4264775"/>
            <a:ext cx="6166183" cy="7891129"/>
          </a:xfrm>
          <a:prstGeom prst="rect">
            <a:avLst/>
          </a:prstGeom>
        </p:spPr>
      </p:pic>
      <p:pic>
        <p:nvPicPr>
          <p:cNvPr id="3" name="Imagen 2">
            <a:extLst>
              <a:ext uri="{FF2B5EF4-FFF2-40B4-BE49-F238E27FC236}">
                <a16:creationId xmlns:a16="http://schemas.microsoft.com/office/drawing/2014/main" id="{FC11E26D-EC99-61A0-EDAF-EEA0BBE261DB}"/>
              </a:ext>
            </a:extLst>
          </p:cNvPr>
          <p:cNvPicPr>
            <a:picLocks noChangeAspect="1"/>
          </p:cNvPicPr>
          <p:nvPr/>
        </p:nvPicPr>
        <p:blipFill rotWithShape="1">
          <a:blip r:embed="rId6"/>
          <a:srcRect l="7930" t="20429" r="63606" b="28299"/>
          <a:stretch/>
        </p:blipFill>
        <p:spPr>
          <a:xfrm>
            <a:off x="8494294" y="4264775"/>
            <a:ext cx="7395411" cy="7891128"/>
          </a:xfrm>
          <a:prstGeom prst="rect">
            <a:avLst/>
          </a:prstGeom>
        </p:spPr>
      </p:pic>
      <p:pic>
        <p:nvPicPr>
          <p:cNvPr id="4" name="Imagen 3">
            <a:extLst>
              <a:ext uri="{FF2B5EF4-FFF2-40B4-BE49-F238E27FC236}">
                <a16:creationId xmlns:a16="http://schemas.microsoft.com/office/drawing/2014/main" id="{AFE9F744-4498-6867-B714-F34A9223BC40}"/>
              </a:ext>
            </a:extLst>
          </p:cNvPr>
          <p:cNvPicPr>
            <a:picLocks noChangeAspect="1"/>
          </p:cNvPicPr>
          <p:nvPr/>
        </p:nvPicPr>
        <p:blipFill rotWithShape="1">
          <a:blip r:embed="rId7"/>
          <a:srcRect l="7632" t="25257" r="62894" b="25334"/>
          <a:stretch/>
        </p:blipFill>
        <p:spPr>
          <a:xfrm>
            <a:off x="15889705" y="4080289"/>
            <a:ext cx="5969800" cy="8260100"/>
          </a:xfrm>
          <a:prstGeom prst="rect">
            <a:avLst/>
          </a:prstGeom>
        </p:spPr>
      </p:pic>
    </p:spTree>
    <p:extLst>
      <p:ext uri="{BB962C8B-B14F-4D97-AF65-F5344CB8AC3E}">
        <p14:creationId xmlns:p14="http://schemas.microsoft.com/office/powerpoint/2010/main" val="294010617"/>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4" name="Rectángulo 3"/>
          <p:cNvSpPr/>
          <p:nvPr/>
        </p:nvSpPr>
        <p:spPr>
          <a:xfrm>
            <a:off x="3715965" y="3512004"/>
            <a:ext cx="17846515" cy="954107"/>
          </a:xfrm>
          <a:prstGeom prst="rect">
            <a:avLst/>
          </a:prstGeom>
          <a:ln>
            <a:noFill/>
          </a:ln>
          <a:effectLst>
            <a:glow rad="101600">
              <a:schemeClr val="accent1">
                <a:satMod val="175000"/>
                <a:alpha val="40000"/>
              </a:schemeClr>
            </a:glow>
          </a:effectLst>
          <a:scene3d>
            <a:camera prst="perspectiveAbove"/>
            <a:lightRig rig="threePt" dir="t"/>
          </a:scene3d>
        </p:spPr>
        <p:txBody>
          <a:bodyPr wrap="square">
            <a:spAutoFit/>
          </a:bodyPr>
          <a:lstStyle/>
          <a:p>
            <a:endParaRPr lang="es-CO" sz="1800" dirty="0"/>
          </a:p>
          <a:p>
            <a:r>
              <a:rPr lang="es-CO" sz="3800" dirty="0"/>
              <a:t>PLANTEAMIENTO</a:t>
            </a:r>
            <a:r>
              <a:rPr lang="es-CO" sz="3600" dirty="0"/>
              <a:t> DESDE EL PUNTO DE VISTA DE SISTEMA DE INFORMACIÓN</a:t>
            </a:r>
          </a:p>
        </p:txBody>
      </p:sp>
      <p:sp>
        <p:nvSpPr>
          <p:cNvPr id="5" name="Rectángulo 4"/>
          <p:cNvSpPr/>
          <p:nvPr/>
        </p:nvSpPr>
        <p:spPr>
          <a:xfrm>
            <a:off x="-7373815" y="850377"/>
            <a:ext cx="12121662" cy="307777"/>
          </a:xfrm>
          <a:prstGeom prst="rect">
            <a:avLst/>
          </a:prstGeom>
        </p:spPr>
        <p:txBody>
          <a:bodyPr wrap="square">
            <a:spAutoFit/>
          </a:bodyPr>
          <a:lstStyle/>
          <a:p>
            <a:r>
              <a:rPr lang="es-CO" dirty="0"/>
              <a:t> </a:t>
            </a:r>
          </a:p>
        </p:txBody>
      </p:sp>
      <p:sp>
        <p:nvSpPr>
          <p:cNvPr id="6" name="CuadroTexto 5"/>
          <p:cNvSpPr txBox="1"/>
          <p:nvPr/>
        </p:nvSpPr>
        <p:spPr>
          <a:xfrm>
            <a:off x="3149516" y="5108227"/>
            <a:ext cx="19137039" cy="646331"/>
          </a:xfrm>
          <a:prstGeom prst="rect">
            <a:avLst/>
          </a:prstGeom>
          <a:noFill/>
        </p:spPr>
        <p:txBody>
          <a:bodyPr wrap="square" rtlCol="0">
            <a:spAutoFit/>
          </a:bodyPr>
          <a:lstStyle/>
          <a:p>
            <a:r>
              <a:rPr lang="es-CO" sz="3200" dirty="0"/>
              <a:t>Brindaremos una </a:t>
            </a:r>
            <a:r>
              <a:rPr lang="es-CO" sz="3600" dirty="0"/>
              <a:t>aplicación</a:t>
            </a:r>
            <a:r>
              <a:rPr lang="es-CO" sz="3200" dirty="0"/>
              <a:t> que tenga acceso controlado  por los funcionarios de la misma entidad </a:t>
            </a:r>
          </a:p>
        </p:txBody>
      </p:sp>
      <p:grpSp>
        <p:nvGrpSpPr>
          <p:cNvPr id="3" name="Grupo 2">
            <a:extLst>
              <a:ext uri="{FF2B5EF4-FFF2-40B4-BE49-F238E27FC236}">
                <a16:creationId xmlns:a16="http://schemas.microsoft.com/office/drawing/2014/main" id="{DE92E470-743E-436F-C826-5F556F03319A}"/>
              </a:ext>
            </a:extLst>
          </p:cNvPr>
          <p:cNvGrpSpPr/>
          <p:nvPr/>
        </p:nvGrpSpPr>
        <p:grpSpPr>
          <a:xfrm>
            <a:off x="2147458" y="6428792"/>
            <a:ext cx="20139097" cy="5979978"/>
            <a:chOff x="2431153" y="6376101"/>
            <a:chExt cx="21188685" cy="6128234"/>
          </a:xfrm>
        </p:grpSpPr>
        <p:sp>
          <p:nvSpPr>
            <p:cNvPr id="7" name="CuadroTexto 6"/>
            <p:cNvSpPr txBox="1"/>
            <p:nvPr/>
          </p:nvSpPr>
          <p:spPr>
            <a:xfrm>
              <a:off x="2461181" y="6456268"/>
              <a:ext cx="5144925" cy="1608575"/>
            </a:xfrm>
            <a:prstGeom prst="rect">
              <a:avLst/>
            </a:prstGeom>
            <a:noFill/>
          </p:spPr>
          <p:txBody>
            <a:bodyPr wrap="square" rtlCol="0">
              <a:spAutoFit/>
            </a:bodyPr>
            <a:lstStyle/>
            <a:p>
              <a:r>
                <a:rPr lang="es-CO" sz="3200" dirty="0"/>
                <a:t>1) Se podrá encontrar y verificar la información de la aplicación manejada </a:t>
              </a:r>
            </a:p>
          </p:txBody>
        </p:sp>
        <p:sp>
          <p:nvSpPr>
            <p:cNvPr id="8" name="CuadroTexto 7"/>
            <p:cNvSpPr txBox="1"/>
            <p:nvPr/>
          </p:nvSpPr>
          <p:spPr>
            <a:xfrm>
              <a:off x="8988091" y="6571441"/>
              <a:ext cx="5985493" cy="1103925"/>
            </a:xfrm>
            <a:prstGeom prst="rect">
              <a:avLst/>
            </a:prstGeom>
            <a:noFill/>
          </p:spPr>
          <p:txBody>
            <a:bodyPr wrap="square" rtlCol="0">
              <a:spAutoFit/>
            </a:bodyPr>
            <a:lstStyle/>
            <a:p>
              <a:r>
                <a:rPr lang="es-CO" sz="3200" dirty="0"/>
                <a:t>2) Tendrá  usuario y contraseña </a:t>
              </a:r>
            </a:p>
          </p:txBody>
        </p:sp>
        <p:sp>
          <p:nvSpPr>
            <p:cNvPr id="9" name="CuadroTexto 8"/>
            <p:cNvSpPr txBox="1"/>
            <p:nvPr/>
          </p:nvSpPr>
          <p:spPr>
            <a:xfrm>
              <a:off x="15299075" y="6376101"/>
              <a:ext cx="8060478" cy="1608575"/>
            </a:xfrm>
            <a:prstGeom prst="rect">
              <a:avLst/>
            </a:prstGeom>
            <a:noFill/>
          </p:spPr>
          <p:txBody>
            <a:bodyPr wrap="square" rtlCol="0">
              <a:spAutoFit/>
            </a:bodyPr>
            <a:lstStyle/>
            <a:p>
              <a:r>
                <a:rPr lang="es-CO" sz="3200" dirty="0"/>
                <a:t>3)  Se verificara que cada información subida a la aplicación sobre las ventas sean  reales y no haya fraude en ellas </a:t>
              </a:r>
            </a:p>
          </p:txBody>
        </p:sp>
        <p:sp>
          <p:nvSpPr>
            <p:cNvPr id="10" name="CuadroTexto 9"/>
            <p:cNvSpPr txBox="1"/>
            <p:nvPr/>
          </p:nvSpPr>
          <p:spPr>
            <a:xfrm>
              <a:off x="2431153" y="8987456"/>
              <a:ext cx="5563462" cy="1103925"/>
            </a:xfrm>
            <a:prstGeom prst="rect">
              <a:avLst/>
            </a:prstGeom>
            <a:noFill/>
          </p:spPr>
          <p:txBody>
            <a:bodyPr wrap="square" rtlCol="0">
              <a:spAutoFit/>
            </a:bodyPr>
            <a:lstStyle/>
            <a:p>
              <a:pPr algn="just"/>
              <a:r>
                <a:rPr lang="es-CO" sz="3200" dirty="0"/>
                <a:t>4) va generar el valor de la comisión de cada venta real</a:t>
              </a:r>
            </a:p>
          </p:txBody>
        </p:sp>
        <p:sp>
          <p:nvSpPr>
            <p:cNvPr id="12" name="CuadroTexto 11"/>
            <p:cNvSpPr txBox="1"/>
            <p:nvPr/>
          </p:nvSpPr>
          <p:spPr>
            <a:xfrm>
              <a:off x="8988091" y="8987455"/>
              <a:ext cx="5313783" cy="1608575"/>
            </a:xfrm>
            <a:prstGeom prst="rect">
              <a:avLst/>
            </a:prstGeom>
            <a:noFill/>
          </p:spPr>
          <p:txBody>
            <a:bodyPr wrap="square" rtlCol="0">
              <a:spAutoFit/>
            </a:bodyPr>
            <a:lstStyle/>
            <a:p>
              <a:r>
                <a:rPr lang="es-CO" sz="3200" dirty="0"/>
                <a:t>5) Se ara un descuento sobre cada fraude en la venta</a:t>
              </a:r>
            </a:p>
          </p:txBody>
        </p:sp>
        <p:sp>
          <p:nvSpPr>
            <p:cNvPr id="14" name="CuadroTexto 13"/>
            <p:cNvSpPr txBox="1"/>
            <p:nvPr/>
          </p:nvSpPr>
          <p:spPr>
            <a:xfrm>
              <a:off x="15299075" y="8940144"/>
              <a:ext cx="7708852" cy="1103925"/>
            </a:xfrm>
            <a:prstGeom prst="rect">
              <a:avLst/>
            </a:prstGeom>
            <a:noFill/>
          </p:spPr>
          <p:txBody>
            <a:bodyPr wrap="square" rtlCol="0">
              <a:spAutoFit/>
            </a:bodyPr>
            <a:lstStyle/>
            <a:p>
              <a:r>
                <a:rPr lang="es-CO" sz="3200" dirty="0"/>
                <a:t>6) Se podrá ver jornada laboral de los asesores </a:t>
              </a:r>
            </a:p>
          </p:txBody>
        </p:sp>
        <p:sp>
          <p:nvSpPr>
            <p:cNvPr id="15" name="CuadroTexto 14"/>
            <p:cNvSpPr txBox="1"/>
            <p:nvPr/>
          </p:nvSpPr>
          <p:spPr>
            <a:xfrm>
              <a:off x="2577285" y="11211167"/>
              <a:ext cx="5179563" cy="1103925"/>
            </a:xfrm>
            <a:prstGeom prst="rect">
              <a:avLst/>
            </a:prstGeom>
            <a:noFill/>
          </p:spPr>
          <p:txBody>
            <a:bodyPr wrap="square" rtlCol="0">
              <a:spAutoFit/>
            </a:bodyPr>
            <a:lstStyle/>
            <a:p>
              <a:r>
                <a:rPr lang="es-CO" sz="3200" dirty="0"/>
                <a:t>7) Se podrá obtener las balance de las  ventas </a:t>
              </a:r>
            </a:p>
          </p:txBody>
        </p:sp>
        <p:sp>
          <p:nvSpPr>
            <p:cNvPr id="16" name="CuadroTexto 15"/>
            <p:cNvSpPr txBox="1"/>
            <p:nvPr/>
          </p:nvSpPr>
          <p:spPr>
            <a:xfrm>
              <a:off x="8988091" y="11400410"/>
              <a:ext cx="4564545" cy="1103925"/>
            </a:xfrm>
            <a:prstGeom prst="rect">
              <a:avLst/>
            </a:prstGeom>
            <a:noFill/>
          </p:spPr>
          <p:txBody>
            <a:bodyPr wrap="square" rtlCol="0">
              <a:spAutoFit/>
            </a:bodyPr>
            <a:lstStyle/>
            <a:p>
              <a:r>
                <a:rPr lang="es-CO" sz="3200" dirty="0"/>
                <a:t>8) Actualización de datos</a:t>
              </a:r>
            </a:p>
          </p:txBody>
        </p:sp>
        <p:sp>
          <p:nvSpPr>
            <p:cNvPr id="17" name="CuadroTexto 16"/>
            <p:cNvSpPr txBox="1"/>
            <p:nvPr/>
          </p:nvSpPr>
          <p:spPr>
            <a:xfrm>
              <a:off x="15299244" y="11242439"/>
              <a:ext cx="8320594" cy="599273"/>
            </a:xfrm>
            <a:prstGeom prst="rect">
              <a:avLst/>
            </a:prstGeom>
            <a:noFill/>
          </p:spPr>
          <p:txBody>
            <a:bodyPr wrap="square" rtlCol="0">
              <a:spAutoFit/>
            </a:bodyPr>
            <a:lstStyle/>
            <a:p>
              <a:r>
                <a:rPr lang="es-CO" sz="3200" dirty="0"/>
                <a:t>9)Se puede establecer ruta de trabajo </a:t>
              </a:r>
            </a:p>
          </p:txBody>
        </p:sp>
      </p:grpSp>
      <p:pic>
        <p:nvPicPr>
          <p:cNvPr id="7170" name="Picture 2">
            <a:extLst>
              <a:ext uri="{FF2B5EF4-FFF2-40B4-BE49-F238E27FC236}">
                <a16:creationId xmlns:a16="http://schemas.microsoft.com/office/drawing/2014/main" id="{87E039C2-70EB-828C-E0EB-29298FAED3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7804" y="1920486"/>
            <a:ext cx="4626673" cy="1088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0055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2147146B-F1D9-31A6-7987-183BB373FE75}"/>
              </a:ext>
            </a:extLst>
          </p:cNvPr>
          <p:cNvPicPr>
            <a:picLocks noChangeAspect="1"/>
          </p:cNvPicPr>
          <p:nvPr/>
        </p:nvPicPr>
        <p:blipFill rotWithShape="1">
          <a:blip r:embed="rId5"/>
          <a:srcRect l="8156" t="25542" r="61405" b="26894"/>
          <a:stretch/>
        </p:blipFill>
        <p:spPr>
          <a:xfrm>
            <a:off x="3370849" y="4815364"/>
            <a:ext cx="9342519" cy="8245673"/>
          </a:xfrm>
          <a:prstGeom prst="rect">
            <a:avLst/>
          </a:prstGeom>
        </p:spPr>
      </p:pic>
      <p:pic>
        <p:nvPicPr>
          <p:cNvPr id="3" name="Imagen 2">
            <a:extLst>
              <a:ext uri="{FF2B5EF4-FFF2-40B4-BE49-F238E27FC236}">
                <a16:creationId xmlns:a16="http://schemas.microsoft.com/office/drawing/2014/main" id="{AF37CD04-A1B0-DDF2-A7B3-88BE77F6582C}"/>
              </a:ext>
            </a:extLst>
          </p:cNvPr>
          <p:cNvPicPr>
            <a:picLocks noChangeAspect="1"/>
          </p:cNvPicPr>
          <p:nvPr/>
        </p:nvPicPr>
        <p:blipFill rotWithShape="1">
          <a:blip r:embed="rId6"/>
          <a:srcRect l="6754" t="16342" r="59562" b="11455"/>
          <a:stretch/>
        </p:blipFill>
        <p:spPr>
          <a:xfrm>
            <a:off x="13283933" y="4646393"/>
            <a:ext cx="8461141" cy="8414644"/>
          </a:xfrm>
          <a:prstGeom prst="rect">
            <a:avLst/>
          </a:prstGeom>
        </p:spPr>
      </p:pic>
    </p:spTree>
    <p:extLst>
      <p:ext uri="{BB962C8B-B14F-4D97-AF65-F5344CB8AC3E}">
        <p14:creationId xmlns:p14="http://schemas.microsoft.com/office/powerpoint/2010/main" val="2624636486"/>
      </p:ext>
    </p:extLst>
  </p:cSld>
  <p:clrMapOvr>
    <a:masterClrMapping/>
  </p:clrMapOvr>
  <p:transition spd="slow">
    <p:cover/>
  </p:transition>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3554" name="Picture 2">
            <a:extLst>
              <a:ext uri="{FF2B5EF4-FFF2-40B4-BE49-F238E27FC236}">
                <a16:creationId xmlns:a16="http://schemas.microsoft.com/office/drawing/2014/main" id="{B99080B7-7879-A2B6-A110-7A50B1AB9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900" y="1911350"/>
            <a:ext cx="3562350" cy="109589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E91CD99B-7DF7-2EA5-5996-31C2E28250FC}"/>
              </a:ext>
            </a:extLst>
          </p:cNvPr>
          <p:cNvPicPr>
            <a:picLocks noChangeAspect="1"/>
          </p:cNvPicPr>
          <p:nvPr/>
        </p:nvPicPr>
        <p:blipFill rotWithShape="1">
          <a:blip r:embed="rId5"/>
          <a:srcRect l="7807" t="27726" r="66228" b="16446"/>
          <a:stretch/>
        </p:blipFill>
        <p:spPr>
          <a:xfrm>
            <a:off x="2821593" y="3840230"/>
            <a:ext cx="5901110" cy="9481974"/>
          </a:xfrm>
          <a:prstGeom prst="rect">
            <a:avLst/>
          </a:prstGeom>
        </p:spPr>
      </p:pic>
      <p:pic>
        <p:nvPicPr>
          <p:cNvPr id="3" name="Imagen 2">
            <a:extLst>
              <a:ext uri="{FF2B5EF4-FFF2-40B4-BE49-F238E27FC236}">
                <a16:creationId xmlns:a16="http://schemas.microsoft.com/office/drawing/2014/main" id="{BB1A0932-6E40-DD86-B01E-39673EA7622F}"/>
              </a:ext>
            </a:extLst>
          </p:cNvPr>
          <p:cNvPicPr>
            <a:picLocks noChangeAspect="1"/>
          </p:cNvPicPr>
          <p:nvPr/>
        </p:nvPicPr>
        <p:blipFill rotWithShape="1">
          <a:blip r:embed="rId6"/>
          <a:srcRect l="7106" t="17433" r="68614" b="33132"/>
          <a:stretch/>
        </p:blipFill>
        <p:spPr>
          <a:xfrm>
            <a:off x="8722703" y="3840230"/>
            <a:ext cx="6231977" cy="9238669"/>
          </a:xfrm>
          <a:prstGeom prst="rect">
            <a:avLst/>
          </a:prstGeom>
        </p:spPr>
      </p:pic>
      <p:pic>
        <p:nvPicPr>
          <p:cNvPr id="4" name="Imagen 3">
            <a:extLst>
              <a:ext uri="{FF2B5EF4-FFF2-40B4-BE49-F238E27FC236}">
                <a16:creationId xmlns:a16="http://schemas.microsoft.com/office/drawing/2014/main" id="{31D78B0B-D138-3D8C-D2A1-676EBA927ED8}"/>
              </a:ext>
            </a:extLst>
          </p:cNvPr>
          <p:cNvPicPr>
            <a:picLocks noChangeAspect="1"/>
          </p:cNvPicPr>
          <p:nvPr/>
        </p:nvPicPr>
        <p:blipFill rotWithShape="1">
          <a:blip r:embed="rId7"/>
          <a:srcRect l="7367" t="21020" r="65583" b="27986"/>
          <a:stretch/>
        </p:blipFill>
        <p:spPr>
          <a:xfrm>
            <a:off x="14954680" y="3741304"/>
            <a:ext cx="7106652" cy="9481974"/>
          </a:xfrm>
          <a:prstGeom prst="rect">
            <a:avLst/>
          </a:prstGeom>
        </p:spPr>
      </p:pic>
    </p:spTree>
    <p:extLst>
      <p:ext uri="{BB962C8B-B14F-4D97-AF65-F5344CB8AC3E}">
        <p14:creationId xmlns:p14="http://schemas.microsoft.com/office/powerpoint/2010/main" val="3565462694"/>
      </p:ext>
    </p:extLst>
  </p:cSld>
  <p:clrMapOvr>
    <a:masterClrMapping/>
  </p:clrMapOvr>
  <p:transition spd="slow">
    <p:cover/>
  </p:transition>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5362" name="Picture 2">
            <a:extLst>
              <a:ext uri="{FF2B5EF4-FFF2-40B4-BE49-F238E27FC236}">
                <a16:creationId xmlns:a16="http://schemas.microsoft.com/office/drawing/2014/main" id="{B1279BC0-4706-80F8-056A-FBD99FCA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700" y="1911350"/>
            <a:ext cx="4500563" cy="983814"/>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C7A25360-A093-3132-B836-4BFBD33D475C}"/>
              </a:ext>
            </a:extLst>
          </p:cNvPr>
          <p:cNvSpPr/>
          <p:nvPr/>
        </p:nvSpPr>
        <p:spPr>
          <a:xfrm>
            <a:off x="1959428" y="3298373"/>
            <a:ext cx="20976091" cy="12140708"/>
          </a:xfrm>
          <a:prstGeom prst="rect">
            <a:avLst/>
          </a:prstGeom>
          <a:noFill/>
          <a:ln w="0">
            <a:noFill/>
          </a:ln>
        </p:spPr>
        <p:style>
          <a:lnRef idx="0">
            <a:scrgbClr r="0" g="0" b="0"/>
          </a:lnRef>
          <a:fillRef idx="0">
            <a:scrgbClr r="0" g="0" b="0"/>
          </a:fillRef>
          <a:effectRef idx="0">
            <a:scrgbClr r="0" g="0" b="0"/>
          </a:effectRef>
          <a:fontRef idx="minor"/>
        </p:style>
        <p:txBody>
          <a:bodyPr wrap="square" anchor="t">
            <a:spAutoFit/>
          </a:bodyPr>
          <a:lstStyle/>
          <a:p>
            <a:pPr>
              <a:lnSpc>
                <a:spcPct val="100000"/>
              </a:lnSpc>
              <a:buNone/>
            </a:pPr>
            <a:endParaRPr lang="es-CO" sz="4267" spc="-3" dirty="0">
              <a:latin typeface="Arial"/>
            </a:endParaRPr>
          </a:p>
          <a:p>
            <a:pPr>
              <a:lnSpc>
                <a:spcPct val="100000"/>
              </a:lnSpc>
              <a:buNone/>
            </a:pPr>
            <a:r>
              <a:rPr lang="es-ES" sz="4267" b="1" spc="-3" dirty="0">
                <a:latin typeface="Calibri"/>
              </a:rPr>
              <a:t>PRUEBA 1: </a:t>
            </a:r>
            <a:r>
              <a:rPr lang="es-ES" sz="4267" spc="-3" dirty="0">
                <a:latin typeface="Calibri"/>
              </a:rPr>
              <a:t>Se realiza validación en terreno con el asesor con el fin de validar el ingreso al sistema y el proceso de registro tanto de usuario como de ventas, se prueba ingresando contraseña: “1234” y repetir contraseña “123”  en donde el sistema arroja el error “contraseña no coincide”, en el registro también ingresamos 2 usuarios con el mismo Id también forzando a que nos arroje el error “Usuario ya registra” comprobando la funcionalidad del registro y los parámetros que se incluyeron para el mismo, en el caso de las ventas se ingresan varias validando su ingreso en la base de datos.</a:t>
            </a:r>
            <a:endParaRPr lang="es-CO" sz="4267" spc="-3" dirty="0">
              <a:latin typeface="Arial"/>
            </a:endParaRPr>
          </a:p>
          <a:p>
            <a:pPr>
              <a:lnSpc>
                <a:spcPct val="100000"/>
              </a:lnSpc>
              <a:buNone/>
            </a:pPr>
            <a:endParaRPr lang="es-CO" sz="4267" spc="-3" dirty="0">
              <a:latin typeface="Arial"/>
            </a:endParaRPr>
          </a:p>
          <a:p>
            <a:pPr>
              <a:lnSpc>
                <a:spcPct val="100000"/>
              </a:lnSpc>
              <a:buNone/>
            </a:pPr>
            <a:endParaRPr lang="es-CO" sz="4267" spc="-3" dirty="0">
              <a:latin typeface="Arial"/>
            </a:endParaRPr>
          </a:p>
          <a:p>
            <a:pPr>
              <a:lnSpc>
                <a:spcPct val="100000"/>
              </a:lnSpc>
              <a:buNone/>
            </a:pPr>
            <a:r>
              <a:rPr lang="es-ES" sz="4267" b="1" spc="-3" dirty="0">
                <a:latin typeface="Calibri"/>
              </a:rPr>
              <a:t>PRUEBA 2: </a:t>
            </a:r>
            <a:r>
              <a:rPr lang="es-ES" sz="4267" spc="-3" dirty="0">
                <a:latin typeface="Calibri"/>
              </a:rPr>
              <a:t>al momento de validar la liquidación se confirma que las ventas estén con la comisión correcta, así como también los bonos y descuentos esto se revisa contra la tabla de comisiones comprobando que las operaciones asignadas estén correctas, también se hace una prueba de estrés ingresando una gran cantidad de ventas a un solo usuario y probando las vistas de varios usuarios para validar el correcto funcionamiento. </a:t>
            </a:r>
            <a:endParaRPr lang="es-CO" sz="4267" spc="-3" dirty="0">
              <a:latin typeface="Arial"/>
            </a:endParaRPr>
          </a:p>
          <a:p>
            <a:pPr>
              <a:lnSpc>
                <a:spcPct val="100000"/>
              </a:lnSpc>
              <a:buNone/>
            </a:pPr>
            <a:br>
              <a:rPr sz="4267" dirty="0"/>
            </a:br>
            <a:br>
              <a:rPr sz="4267" dirty="0"/>
            </a:br>
            <a:endParaRPr lang="es-CO" sz="4267" spc="-3" dirty="0">
              <a:latin typeface="Arial"/>
            </a:endParaRPr>
          </a:p>
        </p:txBody>
      </p:sp>
    </p:spTree>
    <p:extLst>
      <p:ext uri="{BB962C8B-B14F-4D97-AF65-F5344CB8AC3E}">
        <p14:creationId xmlns:p14="http://schemas.microsoft.com/office/powerpoint/2010/main" val="1814637327"/>
      </p:ext>
    </p:extLst>
  </p:cSld>
  <p:clrMapOvr>
    <a:masterClrMapping/>
  </p:clrMapOvr>
  <p:transition spd="slow">
    <p:cover/>
  </p:transition>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5362" name="Picture 2">
            <a:extLst>
              <a:ext uri="{FF2B5EF4-FFF2-40B4-BE49-F238E27FC236}">
                <a16:creationId xmlns:a16="http://schemas.microsoft.com/office/drawing/2014/main" id="{B1279BC0-4706-80F8-056A-FBD99FCA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700" y="1911350"/>
            <a:ext cx="4500563" cy="98381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25DB8BA8-673E-8672-9B39-44116F2FA1F1}"/>
              </a:ext>
            </a:extLst>
          </p:cNvPr>
          <p:cNvSpPr/>
          <p:nvPr/>
        </p:nvSpPr>
        <p:spPr>
          <a:xfrm>
            <a:off x="4931227" y="2851185"/>
            <a:ext cx="13520059" cy="1473450"/>
          </a:xfrm>
          <a:prstGeom prst="rect">
            <a:avLst/>
          </a:prstGeom>
          <a:noFill/>
          <a:ln w="0">
            <a:noFill/>
          </a:ln>
        </p:spPr>
        <p:style>
          <a:lnRef idx="0">
            <a:scrgbClr r="0" g="0" b="0"/>
          </a:lnRef>
          <a:fillRef idx="0">
            <a:scrgbClr r="0" g="0" b="0"/>
          </a:fillRef>
          <a:effectRef idx="0">
            <a:scrgbClr r="0" g="0" b="0"/>
          </a:effectRef>
          <a:fontRef idx="minor"/>
        </p:style>
        <p:txBody>
          <a:bodyPr wrap="square" lIns="240000" tIns="120000" rIns="240000" bIns="120000" anchor="t">
            <a:spAutoFit/>
          </a:bodyPr>
          <a:lstStyle/>
          <a:p>
            <a:pPr>
              <a:lnSpc>
                <a:spcPct val="100000"/>
              </a:lnSpc>
              <a:buNone/>
            </a:pPr>
            <a:r>
              <a:rPr lang="es-ES" sz="8000" b="1" spc="-3" dirty="0">
                <a:solidFill>
                  <a:srgbClr val="404040"/>
                </a:solidFill>
                <a:latin typeface="Calibri"/>
              </a:rPr>
              <a:t>Pruebas documental Estática</a:t>
            </a:r>
            <a:endParaRPr lang="es-CO" sz="8000" spc="-3" dirty="0">
              <a:latin typeface="Arial"/>
            </a:endParaRPr>
          </a:p>
        </p:txBody>
      </p:sp>
      <p:sp>
        <p:nvSpPr>
          <p:cNvPr id="4" name="Rectángulo 1">
            <a:extLst>
              <a:ext uri="{FF2B5EF4-FFF2-40B4-BE49-F238E27FC236}">
                <a16:creationId xmlns:a16="http://schemas.microsoft.com/office/drawing/2014/main" id="{436B3C4E-9B3B-6C18-6EF1-7DCB7A97827C}"/>
              </a:ext>
            </a:extLst>
          </p:cNvPr>
          <p:cNvSpPr/>
          <p:nvPr/>
        </p:nvSpPr>
        <p:spPr>
          <a:xfrm>
            <a:off x="4539343" y="4637314"/>
            <a:ext cx="16949058" cy="9285491"/>
          </a:xfrm>
          <a:prstGeom prst="rect">
            <a:avLst/>
          </a:prstGeom>
          <a:noFill/>
          <a:ln w="0">
            <a:noFill/>
          </a:ln>
        </p:spPr>
        <p:style>
          <a:lnRef idx="0">
            <a:scrgbClr r="0" g="0" b="0"/>
          </a:lnRef>
          <a:fillRef idx="0">
            <a:scrgbClr r="0" g="0" b="0"/>
          </a:fillRef>
          <a:effectRef idx="0">
            <a:scrgbClr r="0" g="0" b="0"/>
          </a:effectRef>
          <a:fontRef idx="minor"/>
        </p:style>
        <p:txBody>
          <a:bodyPr wrap="square" anchor="t">
            <a:spAutoFit/>
          </a:bodyPr>
          <a:lstStyle/>
          <a:p>
            <a:pPr>
              <a:lnSpc>
                <a:spcPct val="100000"/>
              </a:lnSpc>
              <a:buNone/>
            </a:pPr>
            <a:r>
              <a:rPr lang="es-ES" sz="4267" b="1" spc="-3" dirty="0">
                <a:latin typeface="Calibri"/>
              </a:rPr>
              <a:t>-</a:t>
            </a:r>
            <a:r>
              <a:rPr lang="es-ES" sz="4267" spc="-3" dirty="0">
                <a:latin typeface="Calibri"/>
              </a:rPr>
              <a:t>Se revisa desde el código comprobando que no hayan errores en comillas, llaves, comas o punto y comas.</a:t>
            </a:r>
            <a:endParaRPr lang="es-CO" sz="4267" spc="-3" dirty="0">
              <a:latin typeface="Arial"/>
            </a:endParaRPr>
          </a:p>
          <a:p>
            <a:pPr>
              <a:lnSpc>
                <a:spcPct val="100000"/>
              </a:lnSpc>
              <a:buNone/>
            </a:pPr>
            <a:endParaRPr lang="es-CO" sz="4267" spc="-3" dirty="0">
              <a:latin typeface="Arial"/>
            </a:endParaRPr>
          </a:p>
          <a:p>
            <a:pPr>
              <a:lnSpc>
                <a:spcPct val="100000"/>
              </a:lnSpc>
              <a:buNone/>
            </a:pPr>
            <a:r>
              <a:rPr lang="es-ES" sz="4267" spc="-3" dirty="0">
                <a:latin typeface="Calibri"/>
              </a:rPr>
              <a:t>-también se revisa la estructura para encontrar código innecesario o redundante para así eliminarlo.</a:t>
            </a:r>
            <a:endParaRPr lang="es-CO" sz="4267" spc="-3" dirty="0">
              <a:latin typeface="Arial"/>
            </a:endParaRPr>
          </a:p>
          <a:p>
            <a:pPr>
              <a:lnSpc>
                <a:spcPct val="100000"/>
              </a:lnSpc>
              <a:buNone/>
            </a:pPr>
            <a:endParaRPr lang="es-CO" sz="4267" spc="-3" dirty="0">
              <a:latin typeface="Arial"/>
            </a:endParaRPr>
          </a:p>
          <a:p>
            <a:pPr>
              <a:lnSpc>
                <a:spcPct val="100000"/>
              </a:lnSpc>
              <a:buNone/>
            </a:pPr>
            <a:r>
              <a:rPr lang="es-ES" sz="4267" spc="-3" dirty="0">
                <a:latin typeface="Calibri"/>
              </a:rPr>
              <a:t>-Se revisa la base de datos, en las tablas que los atributos sean los mismos que están en </a:t>
            </a:r>
            <a:r>
              <a:rPr lang="es-ES" sz="4267" spc="-3" dirty="0" err="1">
                <a:latin typeface="Calibri"/>
              </a:rPr>
              <a:t>php</a:t>
            </a:r>
            <a:r>
              <a:rPr lang="es-ES" sz="4267" spc="-3" dirty="0">
                <a:latin typeface="Calibri"/>
              </a:rPr>
              <a:t>, </a:t>
            </a:r>
            <a:r>
              <a:rPr lang="es-ES" sz="4267" spc="-3" dirty="0" err="1">
                <a:latin typeface="Calibri"/>
              </a:rPr>
              <a:t>html</a:t>
            </a:r>
            <a:r>
              <a:rPr lang="es-ES" sz="4267" spc="-3" dirty="0">
                <a:latin typeface="Calibri"/>
              </a:rPr>
              <a:t> y </a:t>
            </a:r>
            <a:r>
              <a:rPr lang="es-ES" sz="4267" spc="-3" dirty="0" err="1">
                <a:latin typeface="Calibri"/>
              </a:rPr>
              <a:t>css</a:t>
            </a:r>
            <a:r>
              <a:rPr lang="es-ES" sz="4267" spc="-3" dirty="0">
                <a:latin typeface="Calibri"/>
              </a:rPr>
              <a:t>  evitando la anulación de la conexión.</a:t>
            </a:r>
            <a:endParaRPr lang="es-CO" sz="4267" spc="-3" dirty="0">
              <a:latin typeface="Arial"/>
            </a:endParaRPr>
          </a:p>
          <a:p>
            <a:pPr>
              <a:lnSpc>
                <a:spcPct val="100000"/>
              </a:lnSpc>
              <a:buNone/>
            </a:pPr>
            <a:endParaRPr lang="es-CO" sz="4267" spc="-3" dirty="0">
              <a:latin typeface="Arial"/>
            </a:endParaRPr>
          </a:p>
          <a:p>
            <a:pPr>
              <a:lnSpc>
                <a:spcPct val="100000"/>
              </a:lnSpc>
              <a:buNone/>
            </a:pPr>
            <a:r>
              <a:rPr lang="es-ES" sz="4267" spc="-3" dirty="0">
                <a:latin typeface="Calibri"/>
              </a:rPr>
              <a:t>-en los casos de usos se pueden validar directamente con el cliente con el fin de confirmar la información que sea la misma que se planteo evitando mal entendidos</a:t>
            </a:r>
            <a:br>
              <a:rPr sz="4267" dirty="0"/>
            </a:br>
            <a:br>
              <a:rPr sz="4267" dirty="0"/>
            </a:br>
            <a:endParaRPr lang="es-CO" sz="4267" spc="-3" dirty="0">
              <a:latin typeface="Arial"/>
            </a:endParaRPr>
          </a:p>
        </p:txBody>
      </p:sp>
    </p:spTree>
    <p:extLst>
      <p:ext uri="{BB962C8B-B14F-4D97-AF65-F5344CB8AC3E}">
        <p14:creationId xmlns:p14="http://schemas.microsoft.com/office/powerpoint/2010/main" val="3271807649"/>
      </p:ext>
    </p:extLst>
  </p:cSld>
  <p:clrMapOvr>
    <a:masterClrMapping/>
  </p:clrMapOvr>
  <p:transition spd="slow">
    <p:cover/>
  </p:transition>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5362" name="Picture 2">
            <a:extLst>
              <a:ext uri="{FF2B5EF4-FFF2-40B4-BE49-F238E27FC236}">
                <a16:creationId xmlns:a16="http://schemas.microsoft.com/office/drawing/2014/main" id="{B1279BC0-4706-80F8-056A-FBD99FCA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700" y="1911350"/>
            <a:ext cx="4500563" cy="983814"/>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F4DF1FA1-41C4-230C-B6E1-6CAC74AD0D9C}"/>
              </a:ext>
            </a:extLst>
          </p:cNvPr>
          <p:cNvSpPr/>
          <p:nvPr/>
        </p:nvSpPr>
        <p:spPr>
          <a:xfrm>
            <a:off x="5094514" y="2220685"/>
            <a:ext cx="17495246" cy="1596561"/>
          </a:xfrm>
          <a:prstGeom prst="rect">
            <a:avLst/>
          </a:prstGeom>
          <a:noFill/>
          <a:ln w="0">
            <a:noFill/>
          </a:ln>
        </p:spPr>
        <p:style>
          <a:lnRef idx="0">
            <a:scrgbClr r="0" g="0" b="0"/>
          </a:lnRef>
          <a:fillRef idx="0">
            <a:scrgbClr r="0" g="0" b="0"/>
          </a:fillRef>
          <a:effectRef idx="0">
            <a:scrgbClr r="0" g="0" b="0"/>
          </a:effectRef>
          <a:fontRef idx="minor"/>
        </p:style>
        <p:txBody>
          <a:bodyPr wrap="square" lIns="240000" tIns="120000" rIns="240000" bIns="120000" anchor="t">
            <a:spAutoFit/>
          </a:bodyPr>
          <a:lstStyle/>
          <a:p>
            <a:pPr>
              <a:lnSpc>
                <a:spcPct val="100000"/>
              </a:lnSpc>
              <a:buNone/>
            </a:pPr>
            <a:r>
              <a:rPr lang="es-ES" sz="8800" b="1" spc="-3" dirty="0">
                <a:solidFill>
                  <a:srgbClr val="404040"/>
                </a:solidFill>
                <a:latin typeface="Calibri"/>
              </a:rPr>
              <a:t>Pruebas unitarias al sistema</a:t>
            </a:r>
            <a:endParaRPr lang="es-CO" sz="8800" spc="-3" dirty="0">
              <a:latin typeface="Arial"/>
            </a:endParaRPr>
          </a:p>
        </p:txBody>
      </p:sp>
      <p:sp>
        <p:nvSpPr>
          <p:cNvPr id="5" name="Rectángulo 2">
            <a:extLst>
              <a:ext uri="{FF2B5EF4-FFF2-40B4-BE49-F238E27FC236}">
                <a16:creationId xmlns:a16="http://schemas.microsoft.com/office/drawing/2014/main" id="{A5E24DF9-A53E-3C1A-95A8-4775C6A238AC}"/>
              </a:ext>
            </a:extLst>
          </p:cNvPr>
          <p:cNvSpPr/>
          <p:nvPr/>
        </p:nvSpPr>
        <p:spPr>
          <a:xfrm>
            <a:off x="2468473" y="4126581"/>
            <a:ext cx="20205790" cy="10434395"/>
          </a:xfrm>
          <a:prstGeom prst="rect">
            <a:avLst/>
          </a:prstGeom>
          <a:noFill/>
          <a:ln w="0">
            <a:noFill/>
          </a:ln>
        </p:spPr>
        <p:style>
          <a:lnRef idx="0">
            <a:scrgbClr r="0" g="0" b="0"/>
          </a:lnRef>
          <a:fillRef idx="0">
            <a:scrgbClr r="0" g="0" b="0"/>
          </a:fillRef>
          <a:effectRef idx="0">
            <a:scrgbClr r="0" g="0" b="0"/>
          </a:effectRef>
          <a:fontRef idx="minor"/>
        </p:style>
        <p:txBody>
          <a:bodyPr wrap="square" anchor="t">
            <a:spAutoFit/>
          </a:bodyPr>
          <a:lstStyle/>
          <a:p>
            <a:pPr marL="762250" indent="-762250">
              <a:spcAft>
                <a:spcPts val="3197"/>
              </a:spcAft>
              <a:buFont typeface="Arial"/>
              <a:buChar char="•"/>
            </a:pPr>
            <a:r>
              <a:rPr lang="es-CO" sz="4267" spc="-3" dirty="0">
                <a:latin typeface="Calibri"/>
              </a:rPr>
              <a:t>Se realizara la prueba con un asesor que quiera registrarse que no sea menor de edad. Actualizamos el test para enviar una persona adulta y al ejecutar va a funcionar sin problema, debemos cambiar el test para esperar un resultado entidad no procesable.</a:t>
            </a:r>
            <a:endParaRPr lang="es-CO" sz="4267" spc="-3" dirty="0">
              <a:latin typeface="Arial"/>
            </a:endParaRPr>
          </a:p>
          <a:p>
            <a:pPr marL="762250" indent="-762250">
              <a:spcAft>
                <a:spcPts val="3197"/>
              </a:spcAft>
              <a:buFont typeface="Arial"/>
              <a:buChar char="•"/>
            </a:pPr>
            <a:r>
              <a:rPr lang="es-CO" sz="4267" spc="-3" dirty="0">
                <a:latin typeface="Calibri"/>
              </a:rPr>
              <a:t>Se aislaría la parte del código y verificamos que funcione a la </a:t>
            </a:r>
            <a:r>
              <a:rPr lang="es-MX" sz="4267" spc="-3" dirty="0">
                <a:latin typeface="Calibri"/>
              </a:rPr>
              <a:t>perfección. Son pequeños </a:t>
            </a:r>
            <a:r>
              <a:rPr lang="es-MX" sz="4267" spc="-3" dirty="0" err="1">
                <a:latin typeface="Calibri"/>
              </a:rPr>
              <a:t>tests</a:t>
            </a:r>
            <a:r>
              <a:rPr lang="es-MX" sz="4267" spc="-3" dirty="0">
                <a:latin typeface="Calibri"/>
              </a:rPr>
              <a:t> que validan el comportamiento del resultado.</a:t>
            </a:r>
            <a:endParaRPr lang="es-CO" sz="4267" spc="-3" dirty="0">
              <a:latin typeface="Arial"/>
            </a:endParaRPr>
          </a:p>
          <a:p>
            <a:pPr marL="762250" indent="-762250">
              <a:spcAft>
                <a:spcPts val="3197"/>
              </a:spcAft>
              <a:buFont typeface="Arial"/>
              <a:buChar char="•"/>
            </a:pPr>
            <a:r>
              <a:rPr lang="es-MX" sz="4267" spc="-3" dirty="0">
                <a:latin typeface="Calibri"/>
              </a:rPr>
              <a:t>También podemos aislar el carrusel  para confirmar que quede  funcionando muy bien para que sean reales y no estén cancelando el servicio fácilmente.</a:t>
            </a:r>
            <a:endParaRPr lang="es-CO" sz="4267" spc="-3" dirty="0">
              <a:latin typeface="Arial"/>
            </a:endParaRPr>
          </a:p>
          <a:p>
            <a:pPr marL="762250" indent="-762250">
              <a:spcAft>
                <a:spcPts val="3197"/>
              </a:spcAft>
              <a:buFont typeface="Arial"/>
              <a:buChar char="•"/>
            </a:pPr>
            <a:r>
              <a:rPr lang="es-MX" sz="4267" spc="-3" dirty="0">
                <a:latin typeface="Calibri"/>
              </a:rPr>
              <a:t>Los beneficios que obtenemos es que vamos a obtener confianza en el código y que se ejecute como lo esperamos. </a:t>
            </a:r>
            <a:endParaRPr lang="es-CO" sz="4267" spc="-3" dirty="0">
              <a:latin typeface="Arial"/>
            </a:endParaRPr>
          </a:p>
          <a:p>
            <a:pPr>
              <a:spcAft>
                <a:spcPts val="3197"/>
              </a:spcAft>
            </a:pPr>
            <a:endParaRPr lang="es-CO" sz="4267" spc="-3" dirty="0">
              <a:latin typeface="Arial"/>
            </a:endParaRPr>
          </a:p>
          <a:p>
            <a:pPr>
              <a:spcAft>
                <a:spcPts val="3197"/>
              </a:spcAft>
            </a:pPr>
            <a:endParaRPr lang="es-CO" sz="4267" spc="-3" dirty="0">
              <a:latin typeface="Arial"/>
            </a:endParaRPr>
          </a:p>
          <a:p>
            <a:pPr>
              <a:spcAft>
                <a:spcPts val="3197"/>
              </a:spcAft>
            </a:pPr>
            <a:endParaRPr lang="es-CO" sz="4267" spc="-3" dirty="0">
              <a:latin typeface="Arial"/>
            </a:endParaRPr>
          </a:p>
        </p:txBody>
      </p:sp>
    </p:spTree>
    <p:extLst>
      <p:ext uri="{BB962C8B-B14F-4D97-AF65-F5344CB8AC3E}">
        <p14:creationId xmlns:p14="http://schemas.microsoft.com/office/powerpoint/2010/main" val="206432902"/>
      </p:ext>
    </p:extLst>
  </p:cSld>
  <p:clrMapOvr>
    <a:masterClrMapping/>
  </p:clrMapOvr>
  <p:transition spd="slow">
    <p:cover/>
  </p:transition>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5362" name="Picture 2">
            <a:extLst>
              <a:ext uri="{FF2B5EF4-FFF2-40B4-BE49-F238E27FC236}">
                <a16:creationId xmlns:a16="http://schemas.microsoft.com/office/drawing/2014/main" id="{B1279BC0-4706-80F8-056A-FBD99FCA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700" y="1911350"/>
            <a:ext cx="4500563" cy="983814"/>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1">
            <a:extLst>
              <a:ext uri="{FF2B5EF4-FFF2-40B4-BE49-F238E27FC236}">
                <a16:creationId xmlns:a16="http://schemas.microsoft.com/office/drawing/2014/main" id="{D36E2F01-9937-944D-3E98-07A3348C5D43}"/>
              </a:ext>
            </a:extLst>
          </p:cNvPr>
          <p:cNvSpPr/>
          <p:nvPr/>
        </p:nvSpPr>
        <p:spPr>
          <a:xfrm>
            <a:off x="5282553" y="3668757"/>
            <a:ext cx="12891147" cy="1391441"/>
          </a:xfrm>
          <a:prstGeom prst="rect">
            <a:avLst/>
          </a:prstGeom>
          <a:noFill/>
          <a:ln w="0">
            <a:noFill/>
          </a:ln>
        </p:spPr>
        <p:style>
          <a:lnRef idx="0">
            <a:scrgbClr r="0" g="0" b="0"/>
          </a:lnRef>
          <a:fillRef idx="0">
            <a:scrgbClr r="0" g="0" b="0"/>
          </a:fillRef>
          <a:effectRef idx="0">
            <a:scrgbClr r="0" g="0" b="0"/>
          </a:effectRef>
          <a:fontRef idx="minor"/>
        </p:style>
        <p:txBody>
          <a:bodyPr wrap="square" lIns="240000" tIns="120000" rIns="240000" bIns="120000" anchor="t">
            <a:spAutoFit/>
          </a:bodyPr>
          <a:lstStyle/>
          <a:p>
            <a:pPr>
              <a:lnSpc>
                <a:spcPct val="100000"/>
              </a:lnSpc>
              <a:buNone/>
            </a:pPr>
            <a:r>
              <a:rPr lang="es-ES" sz="7467" b="1" spc="-3" dirty="0">
                <a:solidFill>
                  <a:srgbClr val="404040"/>
                </a:solidFill>
                <a:latin typeface="Calibri"/>
              </a:rPr>
              <a:t>Pruebas  funcionales sistema</a:t>
            </a:r>
            <a:endParaRPr lang="es-CO" sz="7467" spc="-3" dirty="0">
              <a:latin typeface="Arial"/>
            </a:endParaRPr>
          </a:p>
        </p:txBody>
      </p:sp>
      <p:sp>
        <p:nvSpPr>
          <p:cNvPr id="4" name="CuadroTexto 3">
            <a:extLst>
              <a:ext uri="{FF2B5EF4-FFF2-40B4-BE49-F238E27FC236}">
                <a16:creationId xmlns:a16="http://schemas.microsoft.com/office/drawing/2014/main" id="{040A5E27-1A86-1D30-2F82-DAEF9249EF84}"/>
              </a:ext>
            </a:extLst>
          </p:cNvPr>
          <p:cNvSpPr/>
          <p:nvPr/>
        </p:nvSpPr>
        <p:spPr>
          <a:xfrm>
            <a:off x="1314404" y="5744277"/>
            <a:ext cx="22284480" cy="2294124"/>
          </a:xfrm>
          <a:prstGeom prst="rect">
            <a:avLst/>
          </a:prstGeom>
          <a:noFill/>
          <a:ln w="0">
            <a:noFill/>
          </a:ln>
        </p:spPr>
        <p:style>
          <a:lnRef idx="0">
            <a:scrgbClr r="0" g="0" b="0"/>
          </a:lnRef>
          <a:fillRef idx="0">
            <a:scrgbClr r="0" g="0" b="0"/>
          </a:fillRef>
          <a:effectRef idx="0">
            <a:scrgbClr r="0" g="0" b="0"/>
          </a:effectRef>
          <a:fontRef idx="minor"/>
        </p:style>
        <p:txBody>
          <a:bodyPr lIns="240000" tIns="120000" rIns="240000" bIns="120000" anchor="t">
            <a:spAutoFit/>
          </a:bodyPr>
          <a:lstStyle/>
          <a:p>
            <a:pPr marL="762250" indent="-762250">
              <a:buFont typeface="Arial"/>
              <a:buChar char="•"/>
            </a:pPr>
            <a:r>
              <a:rPr lang="es-CO" sz="4800" spc="-3" dirty="0">
                <a:latin typeface="Calibri"/>
              </a:rPr>
              <a:t>1 prueba : </a:t>
            </a:r>
            <a:r>
              <a:rPr lang="es-419" sz="3733" spc="-3" dirty="0">
                <a:latin typeface="Calibri"/>
              </a:rPr>
              <a:t>se hará una prueba de ejecución antes de entregar nuestro aplicación y después de 12 meses se ara una actualización   basada en la ejecución ,revisión y retroalimentación de la funcionalidades</a:t>
            </a:r>
            <a:endParaRPr lang="es-CO" sz="4800" spc="-3" dirty="0">
              <a:latin typeface="Arial"/>
            </a:endParaRPr>
          </a:p>
          <a:p>
            <a:pPr>
              <a:lnSpc>
                <a:spcPct val="100000"/>
              </a:lnSpc>
              <a:buNone/>
            </a:pPr>
            <a:endParaRPr lang="es-CO" sz="4800" spc="-3" dirty="0">
              <a:latin typeface="Arial"/>
            </a:endParaRPr>
          </a:p>
        </p:txBody>
      </p:sp>
      <p:sp>
        <p:nvSpPr>
          <p:cNvPr id="6" name="Rectángulo 4">
            <a:extLst>
              <a:ext uri="{FF2B5EF4-FFF2-40B4-BE49-F238E27FC236}">
                <a16:creationId xmlns:a16="http://schemas.microsoft.com/office/drawing/2014/main" id="{ED8E38A7-B172-DD47-37AE-6430003328B5}"/>
              </a:ext>
            </a:extLst>
          </p:cNvPr>
          <p:cNvSpPr/>
          <p:nvPr/>
        </p:nvSpPr>
        <p:spPr>
          <a:xfrm>
            <a:off x="1314404" y="8836828"/>
            <a:ext cx="20215680" cy="2458335"/>
          </a:xfrm>
          <a:prstGeom prst="rect">
            <a:avLst/>
          </a:prstGeom>
          <a:noFill/>
          <a:ln w="0">
            <a:noFill/>
          </a:ln>
        </p:spPr>
        <p:style>
          <a:lnRef idx="0">
            <a:scrgbClr r="0" g="0" b="0"/>
          </a:lnRef>
          <a:fillRef idx="0">
            <a:scrgbClr r="0" g="0" b="0"/>
          </a:fillRef>
          <a:effectRef idx="0">
            <a:scrgbClr r="0" g="0" b="0"/>
          </a:effectRef>
          <a:fontRef idx="minor"/>
        </p:style>
        <p:txBody>
          <a:bodyPr lIns="240000" tIns="120000" rIns="240000" bIns="120000" anchor="t">
            <a:spAutoFit/>
          </a:bodyPr>
          <a:lstStyle/>
          <a:p>
            <a:pPr marL="762250" indent="-762250">
              <a:buFont typeface="Arial"/>
              <a:buChar char="•"/>
            </a:pPr>
            <a:r>
              <a:rPr lang="es-CO" sz="4800" spc="-3" dirty="0">
                <a:latin typeface="Calibri"/>
              </a:rPr>
              <a:t>2 prueba : se le garantiza al cliente  el comportamiento esperado de todas las funcionalidades ejecutándolo en tiempo real  para la aceptación  de la aplicación web </a:t>
            </a:r>
            <a:endParaRPr lang="es-CO" sz="4800" spc="-3" dirty="0">
              <a:latin typeface="Arial"/>
            </a:endParaRPr>
          </a:p>
        </p:txBody>
      </p:sp>
    </p:spTree>
    <p:extLst>
      <p:ext uri="{BB962C8B-B14F-4D97-AF65-F5344CB8AC3E}">
        <p14:creationId xmlns:p14="http://schemas.microsoft.com/office/powerpoint/2010/main" val="2139931125"/>
      </p:ext>
    </p:extLst>
  </p:cSld>
  <p:clrMapOvr>
    <a:masterClrMapping/>
  </p:clrMapOvr>
  <p:transition spd="slow">
    <p:cover/>
  </p:transition>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5362" name="Picture 2">
            <a:extLst>
              <a:ext uri="{FF2B5EF4-FFF2-40B4-BE49-F238E27FC236}">
                <a16:creationId xmlns:a16="http://schemas.microsoft.com/office/drawing/2014/main" id="{B1279BC0-4706-80F8-056A-FBD99FCA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700" y="1911350"/>
            <a:ext cx="4500563" cy="983814"/>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83B8DA02-43FB-9DD0-DA28-86C8BC3B3EE5}"/>
              </a:ext>
            </a:extLst>
          </p:cNvPr>
          <p:cNvSpPr/>
          <p:nvPr/>
        </p:nvSpPr>
        <p:spPr>
          <a:xfrm>
            <a:off x="1736611" y="6639955"/>
            <a:ext cx="20910777" cy="5991320"/>
          </a:xfrm>
          <a:prstGeom prst="rect">
            <a:avLst/>
          </a:prstGeom>
          <a:noFill/>
        </p:spPr>
        <p:txBody>
          <a:bodyPr wrap="square" lIns="243840" tIns="121920" rIns="243840" bIns="121920">
            <a:spAutoFit/>
          </a:bodyPr>
          <a:lstStyle/>
          <a:p>
            <a:r>
              <a:rPr lang="es-ES" sz="4000" dirty="0">
                <a:ln w="0"/>
                <a:solidFill>
                  <a:schemeClr val="tx1"/>
                </a:solidFill>
                <a:effectLst>
                  <a:outerShdw blurRad="38100" dist="19050" dir="2700000" algn="tl" rotWithShape="0">
                    <a:schemeClr val="dk1">
                      <a:alpha val="40000"/>
                    </a:schemeClr>
                  </a:outerShdw>
                </a:effectLst>
              </a:rPr>
              <a:t>Para nuestra empresa de TELCOMUNDO S.A una prueba funcional es muy útil ya que como anteriormente hablamos de que estamos implementando un aplicativo web para el mejor funcionamiento de ventas y registros de las ventas y compras por parte de los asesores y clientes , así  nosotros podemos llevar un orden y control del aplicativo  para ver como va funcionando y lo  mas importante  es que nuestro cliente se sienta muy satisfecho por el servicio que se le esta prestando y tambié</a:t>
            </a:r>
            <a:r>
              <a:rPr lang="es-ES" sz="4000" dirty="0">
                <a:ln w="0"/>
                <a:effectLst>
                  <a:outerShdw blurRad="38100" dist="19050" dir="2700000" algn="tl" rotWithShape="0">
                    <a:schemeClr val="dk1">
                      <a:alpha val="40000"/>
                    </a:schemeClr>
                  </a:outerShdw>
                </a:effectLst>
              </a:rPr>
              <a:t>n podemos saber si tienen alguna novedad para nosotros como empresa nacional podamos mejorar y seguir creciendo con el aplicativo web que se le esta  implementado a nuestra empresa entonces las pruebas funcionales para nosotros son muy importantes </a:t>
            </a:r>
            <a:r>
              <a:rPr lang="es-ES" sz="5333" dirty="0">
                <a:ln w="0"/>
                <a:effectLst>
                  <a:outerShdw blurRad="38100" dist="19050" dir="2700000" algn="tl" rotWithShape="0">
                    <a:schemeClr val="dk1">
                      <a:alpha val="40000"/>
                    </a:schemeClr>
                  </a:outerShdw>
                </a:effectLst>
              </a:rPr>
              <a:t>.</a:t>
            </a:r>
            <a:endParaRPr lang="es-ES" sz="5333" dirty="0">
              <a:ln w="0"/>
              <a:solidFill>
                <a:schemeClr val="tx1"/>
              </a:solidFill>
              <a:effectLst>
                <a:outerShdw blurRad="38100" dist="19050" dir="2700000" algn="tl" rotWithShape="0">
                  <a:schemeClr val="dk1">
                    <a:alpha val="40000"/>
                  </a:schemeClr>
                </a:outerShdw>
              </a:effectLst>
            </a:endParaRPr>
          </a:p>
        </p:txBody>
      </p:sp>
      <p:sp>
        <p:nvSpPr>
          <p:cNvPr id="5" name="Título 1">
            <a:extLst>
              <a:ext uri="{FF2B5EF4-FFF2-40B4-BE49-F238E27FC236}">
                <a16:creationId xmlns:a16="http://schemas.microsoft.com/office/drawing/2014/main" id="{1EBA11F3-233E-D64C-D020-49B0FC8BDAE5}"/>
              </a:ext>
            </a:extLst>
          </p:cNvPr>
          <p:cNvSpPr txBox="1">
            <a:spLocks/>
          </p:cNvSpPr>
          <p:nvPr/>
        </p:nvSpPr>
        <p:spPr>
          <a:xfrm>
            <a:off x="4767943" y="3116725"/>
            <a:ext cx="14205857" cy="1890486"/>
          </a:xfrm>
          <a:prstGeom prst="rect">
            <a:avLst/>
          </a:prstGeom>
        </p:spPr>
        <p:txBody>
          <a:bodyPr vert="horz" lIns="91440" tIns="45720" rIns="91440" bIns="45720" rtlCol="0" anchor="b">
            <a:normAutofit/>
          </a:bodyPr>
          <a:lstStyle>
            <a:lvl1pPr algn="ctr" defTabSz="1828800" rtl="0" eaLnBrk="1" latinLnBrk="0" hangingPunct="1">
              <a:lnSpc>
                <a:spcPct val="90000"/>
              </a:lnSpc>
              <a:spcBef>
                <a:spcPct val="0"/>
              </a:spcBef>
              <a:buNone/>
              <a:defRPr sz="12000" kern="1200">
                <a:solidFill>
                  <a:schemeClr val="tx1"/>
                </a:solidFill>
                <a:latin typeface="+mj-lt"/>
                <a:ea typeface="+mj-ea"/>
                <a:cs typeface="+mj-cs"/>
              </a:defRPr>
            </a:lvl1pPr>
          </a:lstStyle>
          <a:p>
            <a:pPr>
              <a:buClrTx/>
              <a:buFontTx/>
            </a:pPr>
            <a:r>
              <a:rPr lang="es-419" sz="7467"/>
              <a:t>¿Qué quiere decir prueba funcional?</a:t>
            </a:r>
            <a:endParaRPr lang="es-419" sz="7467" dirty="0"/>
          </a:p>
        </p:txBody>
      </p:sp>
    </p:spTree>
    <p:extLst>
      <p:ext uri="{BB962C8B-B14F-4D97-AF65-F5344CB8AC3E}">
        <p14:creationId xmlns:p14="http://schemas.microsoft.com/office/powerpoint/2010/main" val="2227599569"/>
      </p:ext>
    </p:extLst>
  </p:cSld>
  <p:clrMapOvr>
    <a:masterClrMapping/>
  </p:clrMapOvr>
  <p:transition spd="slow">
    <p:cover/>
  </p:transition>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5362" name="Picture 2">
            <a:extLst>
              <a:ext uri="{FF2B5EF4-FFF2-40B4-BE49-F238E27FC236}">
                <a16:creationId xmlns:a16="http://schemas.microsoft.com/office/drawing/2014/main" id="{B1279BC0-4706-80F8-056A-FBD99FCA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700" y="1911350"/>
            <a:ext cx="4500563" cy="98381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12D3CB32-5673-3AC7-E9C9-FC24499E05A2}"/>
              </a:ext>
            </a:extLst>
          </p:cNvPr>
          <p:cNvSpPr/>
          <p:nvPr/>
        </p:nvSpPr>
        <p:spPr>
          <a:xfrm>
            <a:off x="4945189" y="3702276"/>
            <a:ext cx="14493621" cy="1473450"/>
          </a:xfrm>
          <a:prstGeom prst="rect">
            <a:avLst/>
          </a:prstGeom>
          <a:noFill/>
          <a:ln w="0">
            <a:noFill/>
          </a:ln>
        </p:spPr>
        <p:style>
          <a:lnRef idx="0">
            <a:scrgbClr r="0" g="0" b="0"/>
          </a:lnRef>
          <a:fillRef idx="0">
            <a:scrgbClr r="0" g="0" b="0"/>
          </a:fillRef>
          <a:effectRef idx="0">
            <a:scrgbClr r="0" g="0" b="0"/>
          </a:effectRef>
          <a:fontRef idx="minor"/>
        </p:style>
        <p:txBody>
          <a:bodyPr wrap="square" lIns="240000" tIns="120000" rIns="240000" bIns="120000" anchor="t">
            <a:spAutoFit/>
          </a:bodyPr>
          <a:lstStyle/>
          <a:p>
            <a:pPr>
              <a:lnSpc>
                <a:spcPct val="100000"/>
              </a:lnSpc>
              <a:buNone/>
            </a:pPr>
            <a:r>
              <a:rPr lang="es-ES" sz="8000" b="1" spc="-3" dirty="0">
                <a:solidFill>
                  <a:srgbClr val="404040"/>
                </a:solidFill>
                <a:latin typeface="Calibri"/>
              </a:rPr>
              <a:t>Pruebas No Funcionales</a:t>
            </a:r>
            <a:endParaRPr lang="es-CO" sz="8000" spc="-3" dirty="0">
              <a:latin typeface="Arial"/>
            </a:endParaRPr>
          </a:p>
        </p:txBody>
      </p:sp>
      <p:sp>
        <p:nvSpPr>
          <p:cNvPr id="4" name="Rectángulo 1">
            <a:extLst>
              <a:ext uri="{FF2B5EF4-FFF2-40B4-BE49-F238E27FC236}">
                <a16:creationId xmlns:a16="http://schemas.microsoft.com/office/drawing/2014/main" id="{6CA267D2-B5E3-F2BE-AC2B-76929F438A47}"/>
              </a:ext>
            </a:extLst>
          </p:cNvPr>
          <p:cNvSpPr/>
          <p:nvPr/>
        </p:nvSpPr>
        <p:spPr>
          <a:xfrm>
            <a:off x="2532640" y="5982838"/>
            <a:ext cx="17518845" cy="5837624"/>
          </a:xfrm>
          <a:prstGeom prst="rect">
            <a:avLst/>
          </a:prstGeom>
          <a:noFill/>
          <a:ln w="0">
            <a:noFill/>
          </a:ln>
        </p:spPr>
        <p:style>
          <a:lnRef idx="0">
            <a:scrgbClr r="0" g="0" b="0"/>
          </a:lnRef>
          <a:fillRef idx="0">
            <a:scrgbClr r="0" g="0" b="0"/>
          </a:fillRef>
          <a:effectRef idx="0">
            <a:scrgbClr r="0" g="0" b="0"/>
          </a:effectRef>
          <a:fontRef idx="minor"/>
        </p:style>
        <p:txBody>
          <a:bodyPr wrap="square" anchor="t">
            <a:spAutoFit/>
          </a:bodyPr>
          <a:lstStyle/>
          <a:p>
            <a:pPr>
              <a:lnSpc>
                <a:spcPct val="100000"/>
              </a:lnSpc>
              <a:buNone/>
            </a:pPr>
            <a:endParaRPr lang="es-CO" sz="4267" spc="-3" dirty="0">
              <a:latin typeface="Arial"/>
            </a:endParaRPr>
          </a:p>
          <a:p>
            <a:pPr>
              <a:lnSpc>
                <a:spcPct val="100000"/>
              </a:lnSpc>
              <a:buNone/>
            </a:pPr>
            <a:r>
              <a:rPr lang="es-419" sz="4800" spc="-3" dirty="0">
                <a:latin typeface="Calibri"/>
              </a:rPr>
              <a:t>Las pruebas no funcionales de software nos permiten conocer qué riesgos corre el producto y nos dicen si tiene un mal desempeño o un bajo rendimiento en los entornos de producción. En ese sentido, las pruebas de software no funcionales se hacen con el fin de obtener información.</a:t>
            </a:r>
            <a:br>
              <a:rPr sz="4267" dirty="0"/>
            </a:br>
            <a:br>
              <a:rPr sz="4267" dirty="0"/>
            </a:br>
            <a:endParaRPr lang="es-CO" sz="4800" spc="-3" dirty="0">
              <a:latin typeface="Arial"/>
            </a:endParaRPr>
          </a:p>
        </p:txBody>
      </p:sp>
      <p:pic>
        <p:nvPicPr>
          <p:cNvPr id="6" name="Picture 4" descr="Pruebas De Carga • DParadig">
            <a:extLst>
              <a:ext uri="{FF2B5EF4-FFF2-40B4-BE49-F238E27FC236}">
                <a16:creationId xmlns:a16="http://schemas.microsoft.com/office/drawing/2014/main" id="{F82B586F-D3C9-7DC8-EAA4-92BAC99DBC44}"/>
              </a:ext>
            </a:extLst>
          </p:cNvPr>
          <p:cNvPicPr/>
          <p:nvPr/>
        </p:nvPicPr>
        <p:blipFill>
          <a:blip r:embed="rId5"/>
          <a:stretch/>
        </p:blipFill>
        <p:spPr>
          <a:xfrm>
            <a:off x="15152915" y="9927770"/>
            <a:ext cx="6698446" cy="3908879"/>
          </a:xfrm>
          <a:prstGeom prst="rect">
            <a:avLst/>
          </a:prstGeom>
          <a:ln w="0">
            <a:noFill/>
          </a:ln>
        </p:spPr>
      </p:pic>
    </p:spTree>
    <p:extLst>
      <p:ext uri="{BB962C8B-B14F-4D97-AF65-F5344CB8AC3E}">
        <p14:creationId xmlns:p14="http://schemas.microsoft.com/office/powerpoint/2010/main" val="951455299"/>
      </p:ext>
    </p:extLst>
  </p:cSld>
  <p:clrMapOvr>
    <a:masterClrMapping/>
  </p:clrMapOvr>
  <p:transition spd="slow">
    <p:cover/>
  </p:transition>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5362" name="Picture 2">
            <a:extLst>
              <a:ext uri="{FF2B5EF4-FFF2-40B4-BE49-F238E27FC236}">
                <a16:creationId xmlns:a16="http://schemas.microsoft.com/office/drawing/2014/main" id="{B1279BC0-4706-80F8-056A-FBD99FCA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700" y="1911350"/>
            <a:ext cx="4500563" cy="98381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ruebas de carga software de pruebas software pruebas de rendimiento  pruebas en la nube pruebas de estrés, juntas, diverso, logo png | PNGEgg">
            <a:extLst>
              <a:ext uri="{FF2B5EF4-FFF2-40B4-BE49-F238E27FC236}">
                <a16:creationId xmlns:a16="http://schemas.microsoft.com/office/drawing/2014/main" id="{2EF9EA11-2D44-A4AF-BD30-B0E24F7CD84A}"/>
              </a:ext>
            </a:extLst>
          </p:cNvPr>
          <p:cNvPicPr/>
          <p:nvPr/>
        </p:nvPicPr>
        <p:blipFill>
          <a:blip r:embed="rId5"/>
          <a:stretch/>
        </p:blipFill>
        <p:spPr>
          <a:xfrm>
            <a:off x="14649974" y="2895164"/>
            <a:ext cx="7909989" cy="10995112"/>
          </a:xfrm>
          <a:prstGeom prst="rect">
            <a:avLst/>
          </a:prstGeom>
          <a:ln w="0">
            <a:noFill/>
          </a:ln>
        </p:spPr>
      </p:pic>
      <p:sp>
        <p:nvSpPr>
          <p:cNvPr id="5" name="CuadroTexto 4">
            <a:extLst>
              <a:ext uri="{FF2B5EF4-FFF2-40B4-BE49-F238E27FC236}">
                <a16:creationId xmlns:a16="http://schemas.microsoft.com/office/drawing/2014/main" id="{5C7260AB-88D6-3C09-A136-18A067FD3C27}"/>
              </a:ext>
            </a:extLst>
          </p:cNvPr>
          <p:cNvSpPr/>
          <p:nvPr/>
        </p:nvSpPr>
        <p:spPr>
          <a:xfrm>
            <a:off x="5541957" y="2895164"/>
            <a:ext cx="7909989" cy="1227229"/>
          </a:xfrm>
          <a:prstGeom prst="rect">
            <a:avLst/>
          </a:prstGeom>
          <a:noFill/>
          <a:ln w="0">
            <a:noFill/>
          </a:ln>
        </p:spPr>
        <p:style>
          <a:lnRef idx="0">
            <a:scrgbClr r="0" g="0" b="0"/>
          </a:lnRef>
          <a:fillRef idx="0">
            <a:scrgbClr r="0" g="0" b="0"/>
          </a:fillRef>
          <a:effectRef idx="0">
            <a:scrgbClr r="0" g="0" b="0"/>
          </a:effectRef>
          <a:fontRef idx="minor"/>
        </p:style>
        <p:txBody>
          <a:bodyPr wrap="square" lIns="240000" tIns="120000" rIns="240000" bIns="12000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nSpc>
                <a:spcPct val="100000"/>
              </a:lnSpc>
              <a:buNone/>
            </a:pPr>
            <a:r>
              <a:rPr lang="es-ES" sz="6400" b="1" spc="-3" dirty="0">
                <a:solidFill>
                  <a:srgbClr val="404040"/>
                </a:solidFill>
                <a:latin typeface="Calibri"/>
              </a:rPr>
              <a:t>Pruebas De  Carga </a:t>
            </a:r>
            <a:endParaRPr lang="es-CO" sz="6400" spc="-3" dirty="0">
              <a:latin typeface="Arial"/>
            </a:endParaRPr>
          </a:p>
        </p:txBody>
      </p:sp>
      <p:sp>
        <p:nvSpPr>
          <p:cNvPr id="7" name="CuadroTexto 5">
            <a:extLst>
              <a:ext uri="{FF2B5EF4-FFF2-40B4-BE49-F238E27FC236}">
                <a16:creationId xmlns:a16="http://schemas.microsoft.com/office/drawing/2014/main" id="{D78CAFCF-B0C3-EC4A-34B1-47631A0D7010}"/>
              </a:ext>
            </a:extLst>
          </p:cNvPr>
          <p:cNvSpPr/>
          <p:nvPr/>
        </p:nvSpPr>
        <p:spPr>
          <a:xfrm>
            <a:off x="2155371" y="5146457"/>
            <a:ext cx="12494603" cy="8122193"/>
          </a:xfrm>
          <a:prstGeom prst="rect">
            <a:avLst/>
          </a:prstGeom>
          <a:noFill/>
          <a:ln w="0">
            <a:noFill/>
          </a:ln>
        </p:spPr>
        <p:style>
          <a:lnRef idx="0">
            <a:scrgbClr r="0" g="0" b="0"/>
          </a:lnRef>
          <a:fillRef idx="0">
            <a:scrgbClr r="0" g="0" b="0"/>
          </a:fillRef>
          <a:effectRef idx="0">
            <a:scrgbClr r="0" g="0" b="0"/>
          </a:effectRef>
          <a:fontRef idx="minor"/>
        </p:style>
        <p:txBody>
          <a:bodyPr wrap="square" lIns="240000" tIns="120000" rIns="240000" bIns="12000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mn-ea"/>
                <a:cs typeface="+mn-cs"/>
                <a:sym typeface="Arial"/>
              </a:defRPr>
            </a:lvl9pPr>
          </a:lstStyle>
          <a:p>
            <a:pPr algn="just">
              <a:lnSpc>
                <a:spcPct val="100000"/>
              </a:lnSpc>
              <a:buNone/>
            </a:pPr>
            <a:r>
              <a:rPr lang="es-ES" sz="4267" spc="-3" dirty="0">
                <a:latin typeface="Calibir"/>
                <a:ea typeface="Helvetica Neue"/>
              </a:rPr>
              <a:t>Nosotros</a:t>
            </a:r>
            <a:r>
              <a:rPr lang="es-ES" sz="4267" spc="-3" dirty="0">
                <a:solidFill>
                  <a:srgbClr val="404040"/>
                </a:solidFill>
                <a:latin typeface="Calibir"/>
                <a:ea typeface="Helvetica Neue"/>
              </a:rPr>
              <a:t> </a:t>
            </a:r>
            <a:r>
              <a:rPr lang="es-ES" sz="4267" spc="-3" dirty="0">
                <a:latin typeface="Calibir"/>
                <a:ea typeface="Helvetica Neue"/>
              </a:rPr>
              <a:t>como empresa no debemos evitar la prueba de carga ya que estamos implementando un aplicación web para nuestros cliente puede ser un riesgo porque si el programa esta expuesto  a una carga excesiva puede que todo el sistema colapse por eso la prueba de carga se puede usar con las herramientas de testing como </a:t>
            </a:r>
            <a:r>
              <a:rPr lang="es-ES" sz="4267" spc="-3" dirty="0" err="1">
                <a:latin typeface="Calibir"/>
                <a:ea typeface="Helvetica Neue"/>
              </a:rPr>
              <a:t>Soap</a:t>
            </a:r>
            <a:r>
              <a:rPr lang="es-ES" sz="4267" spc="-3" dirty="0">
                <a:latin typeface="Calibir"/>
                <a:ea typeface="Helvetica Neue"/>
              </a:rPr>
              <a:t> Api Testing ,</a:t>
            </a:r>
            <a:r>
              <a:rPr lang="es-ES" sz="4267" spc="-3" dirty="0" err="1">
                <a:latin typeface="Calibir"/>
                <a:ea typeface="Helvetica Neue"/>
              </a:rPr>
              <a:t>Fiddler</a:t>
            </a:r>
            <a:r>
              <a:rPr lang="es-ES" sz="4267" spc="-3" dirty="0">
                <a:latin typeface="Calibir"/>
                <a:ea typeface="Helvetica Neue"/>
              </a:rPr>
              <a:t> </a:t>
            </a:r>
            <a:r>
              <a:rPr lang="es-ES" sz="4267" spc="-3" dirty="0" err="1">
                <a:latin typeface="Calibir"/>
                <a:ea typeface="Helvetica Neue"/>
              </a:rPr>
              <a:t>Telerik</a:t>
            </a:r>
            <a:r>
              <a:rPr lang="es-ES" sz="4267" spc="-3" dirty="0">
                <a:latin typeface="Calibir"/>
                <a:ea typeface="Helvetica Neue"/>
              </a:rPr>
              <a:t> para el rendimiento del aplicativo web que estamos implementando y </a:t>
            </a:r>
            <a:r>
              <a:rPr lang="es-ES" sz="4267" spc="-3" dirty="0" err="1">
                <a:latin typeface="Calibir"/>
                <a:ea typeface="Helvetica Neue"/>
              </a:rPr>
              <a:t>hasi</a:t>
            </a:r>
            <a:r>
              <a:rPr lang="es-ES" sz="4267" spc="-3" dirty="0">
                <a:latin typeface="Calibir"/>
                <a:ea typeface="Helvetica Neue"/>
              </a:rPr>
              <a:t> podemos llevar un control del funcionamiento de la aplicación web para darle buena satisfacción a nuestros clientes y a nosotros mismos como empleados.</a:t>
            </a:r>
            <a:endParaRPr lang="es-CO" sz="4267" spc="-3" dirty="0">
              <a:latin typeface="Arial"/>
            </a:endParaRPr>
          </a:p>
        </p:txBody>
      </p:sp>
    </p:spTree>
    <p:extLst>
      <p:ext uri="{BB962C8B-B14F-4D97-AF65-F5344CB8AC3E}">
        <p14:creationId xmlns:p14="http://schemas.microsoft.com/office/powerpoint/2010/main" val="1382011724"/>
      </p:ext>
    </p:extLst>
  </p:cSld>
  <p:clrMapOvr>
    <a:masterClrMapping/>
  </p:clrMapOvr>
  <p:transition spd="slow">
    <p:cover/>
  </p:transition>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5362" name="Picture 2">
            <a:extLst>
              <a:ext uri="{FF2B5EF4-FFF2-40B4-BE49-F238E27FC236}">
                <a16:creationId xmlns:a16="http://schemas.microsoft.com/office/drawing/2014/main" id="{B1279BC0-4706-80F8-056A-FBD99FCA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700" y="1911350"/>
            <a:ext cx="4500563" cy="98381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4">
            <a:extLst>
              <a:ext uri="{FF2B5EF4-FFF2-40B4-BE49-F238E27FC236}">
                <a16:creationId xmlns:a16="http://schemas.microsoft.com/office/drawing/2014/main" id="{50E6EAED-DF17-1885-29C5-F407BB758E1C}"/>
              </a:ext>
            </a:extLst>
          </p:cNvPr>
          <p:cNvSpPr/>
          <p:nvPr/>
        </p:nvSpPr>
        <p:spPr>
          <a:xfrm>
            <a:off x="8991101" y="3658809"/>
            <a:ext cx="12137280" cy="1227229"/>
          </a:xfrm>
          <a:prstGeom prst="rect">
            <a:avLst/>
          </a:prstGeom>
          <a:noFill/>
          <a:ln w="0">
            <a:noFill/>
          </a:ln>
        </p:spPr>
        <p:style>
          <a:lnRef idx="0">
            <a:scrgbClr r="0" g="0" b="0"/>
          </a:lnRef>
          <a:fillRef idx="0">
            <a:scrgbClr r="0" g="0" b="0"/>
          </a:fillRef>
          <a:effectRef idx="0">
            <a:scrgbClr r="0" g="0" b="0"/>
          </a:effectRef>
          <a:fontRef idx="minor"/>
        </p:style>
        <p:txBody>
          <a:bodyPr lIns="240000" tIns="120000" rIns="240000" bIns="120000" anchor="t">
            <a:spAutoFit/>
          </a:bodyPr>
          <a:lstStyle/>
          <a:p>
            <a:pPr>
              <a:lnSpc>
                <a:spcPct val="100000"/>
              </a:lnSpc>
              <a:buNone/>
            </a:pPr>
            <a:r>
              <a:rPr lang="es-ES" sz="6400" b="1" spc="-3" dirty="0">
                <a:solidFill>
                  <a:srgbClr val="404040"/>
                </a:solidFill>
                <a:latin typeface="Calibri"/>
              </a:rPr>
              <a:t>Pruebas De  Seguridad</a:t>
            </a:r>
            <a:endParaRPr lang="es-CO" sz="6400" spc="-3" dirty="0">
              <a:latin typeface="Arial"/>
            </a:endParaRPr>
          </a:p>
        </p:txBody>
      </p:sp>
      <p:sp>
        <p:nvSpPr>
          <p:cNvPr id="4" name="CuadroTexto 5">
            <a:extLst>
              <a:ext uri="{FF2B5EF4-FFF2-40B4-BE49-F238E27FC236}">
                <a16:creationId xmlns:a16="http://schemas.microsoft.com/office/drawing/2014/main" id="{1676D213-42B4-92A7-60C8-B9143EEABC28}"/>
              </a:ext>
            </a:extLst>
          </p:cNvPr>
          <p:cNvSpPr/>
          <p:nvPr/>
        </p:nvSpPr>
        <p:spPr>
          <a:xfrm>
            <a:off x="2509157" y="5649684"/>
            <a:ext cx="19365685" cy="7465540"/>
          </a:xfrm>
          <a:prstGeom prst="rect">
            <a:avLst/>
          </a:prstGeom>
          <a:noFill/>
          <a:ln w="0">
            <a:noFill/>
          </a:ln>
        </p:spPr>
        <p:style>
          <a:lnRef idx="0">
            <a:scrgbClr r="0" g="0" b="0"/>
          </a:lnRef>
          <a:fillRef idx="0">
            <a:scrgbClr r="0" g="0" b="0"/>
          </a:fillRef>
          <a:effectRef idx="0">
            <a:scrgbClr r="0" g="0" b="0"/>
          </a:effectRef>
          <a:fontRef idx="minor"/>
        </p:style>
        <p:txBody>
          <a:bodyPr wrap="square" lIns="240000" tIns="120000" rIns="240000" bIns="120000" anchor="t">
            <a:spAutoFit/>
          </a:bodyPr>
          <a:lstStyle/>
          <a:p>
            <a:pPr algn="just">
              <a:lnSpc>
                <a:spcPct val="100000"/>
              </a:lnSpc>
              <a:buNone/>
            </a:pPr>
            <a:r>
              <a:rPr lang="es-ES" sz="4267" spc="-3" dirty="0">
                <a:latin typeface="Calibir"/>
                <a:ea typeface="Helvetica Neue"/>
              </a:rPr>
              <a:t>Nosotros como empresa no debemos evitar la prueba de seguridad es importante ya que estamos implementando un aplicación web para nuestros clientes puede ser un riesgo porque el sistema puede estar  expuesto  a una carga excesiva de fallas y vulnerabilidades en la aplicación web y lo que buscamos es disminuir el impacto de ataques a ellas y podríamos llegar a perder información importante para eso necesitamos hacer estas pruebas y hacerle seguimiento para llevar buen funcionamiento  por eso la prueba de seguridad se puede usar con las herramientas de testing como Katalon  Studio Para Web Moviles Y Appium   para el rendimiento del aplicativo web que estamos implementando y haci podemos llevar un control del funcionamiento de la aplicación web para darle buena satisfacción a nuestros clientes y a nosotros mismos como empleados.</a:t>
            </a:r>
            <a:endParaRPr lang="es-CO" sz="4267" spc="-3" dirty="0">
              <a:latin typeface="Arial"/>
            </a:endParaRPr>
          </a:p>
        </p:txBody>
      </p:sp>
    </p:spTree>
    <p:extLst>
      <p:ext uri="{BB962C8B-B14F-4D97-AF65-F5344CB8AC3E}">
        <p14:creationId xmlns:p14="http://schemas.microsoft.com/office/powerpoint/2010/main" val="3687398251"/>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6" name="Imagen 5"/>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3004036" y="7192081"/>
            <a:ext cx="19023628" cy="5095169"/>
          </a:xfrm>
          <a:prstGeom prst="rect">
            <a:avLst/>
          </a:prstGeom>
        </p:spPr>
      </p:pic>
      <p:sp>
        <p:nvSpPr>
          <p:cNvPr id="3" name="CuadroTexto 2"/>
          <p:cNvSpPr txBox="1"/>
          <p:nvPr/>
        </p:nvSpPr>
        <p:spPr>
          <a:xfrm>
            <a:off x="7924800" y="2786112"/>
            <a:ext cx="8618220" cy="769441"/>
          </a:xfrm>
          <a:prstGeom prst="rect">
            <a:avLst/>
          </a:prstGeom>
          <a:noFill/>
          <a:ln>
            <a:no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4400" dirty="0"/>
              <a:t>ALCANCE DEL PROYECTO</a:t>
            </a:r>
          </a:p>
        </p:txBody>
      </p:sp>
      <p:sp>
        <p:nvSpPr>
          <p:cNvPr id="4" name="Rectángulo 3"/>
          <p:cNvSpPr/>
          <p:nvPr/>
        </p:nvSpPr>
        <p:spPr>
          <a:xfrm>
            <a:off x="2295680" y="4637536"/>
            <a:ext cx="20360640" cy="2554545"/>
          </a:xfrm>
          <a:prstGeom prst="rect">
            <a:avLst/>
          </a:prstGeom>
        </p:spPr>
        <p:txBody>
          <a:bodyPr wrap="square">
            <a:spAutoFit/>
          </a:bodyPr>
          <a:lstStyle/>
          <a:p>
            <a:pPr marL="1068070" marR="1064260" algn="just">
              <a:spcBef>
                <a:spcPts val="835"/>
              </a:spcBef>
            </a:pPr>
            <a:r>
              <a:rPr lang="es-ES" sz="4000" dirty="0"/>
              <a:t>El proyecto como finalidad tendrá seis meses  de mantenimiento donde se le podrá agregar, cambiar o quitar algo que al cliente no le esté gustando en su momento, después de este tiempo se le cobrara o se le hará un contrato por 6 meses mínimo o el tiempo que él lo requiera.</a:t>
            </a:r>
            <a:endParaRPr lang="es-CO" sz="4000" dirty="0"/>
          </a:p>
        </p:txBody>
      </p:sp>
      <p:sp>
        <p:nvSpPr>
          <p:cNvPr id="5" name="Rectángulo 4"/>
          <p:cNvSpPr/>
          <p:nvPr/>
        </p:nvSpPr>
        <p:spPr>
          <a:xfrm>
            <a:off x="2768843" y="7192081"/>
            <a:ext cx="18846314" cy="6186822"/>
          </a:xfrm>
          <a:prstGeom prst="rect">
            <a:avLst/>
          </a:prstGeom>
        </p:spPr>
        <p:txBody>
          <a:bodyPr wrap="square">
            <a:spAutoFit/>
          </a:bodyPr>
          <a:lstStyle/>
          <a:p>
            <a:pPr algn="just">
              <a:spcBef>
                <a:spcPts val="45"/>
              </a:spcBef>
            </a:pPr>
            <a:r>
              <a:rPr lang="es-ES" sz="3200" dirty="0">
                <a:latin typeface="Arial" panose="020B0604020202020204" pitchFamily="34" charset="0"/>
                <a:ea typeface="Lucida Sans Unicode" panose="020B0602030504020204" pitchFamily="34" charset="0"/>
              </a:rPr>
              <a:t> </a:t>
            </a:r>
            <a:endParaRPr lang="es-CO" sz="3200" dirty="0">
              <a:latin typeface="+mn-lt"/>
              <a:ea typeface="Lucida Sans Unicode" panose="020B0602030504020204" pitchFamily="34" charset="0"/>
              <a:cs typeface="Arial" panose="020B0604020202020204" pitchFamily="34" charset="0"/>
            </a:endParaRPr>
          </a:p>
          <a:p>
            <a:pPr marL="342900" marR="1258570" lvl="0" indent="-342900" algn="just">
              <a:lnSpc>
                <a:spcPct val="76000"/>
              </a:lnSpc>
              <a:buSzPts val="1200"/>
              <a:buFont typeface="Symbol" panose="05050102010706020507" pitchFamily="18" charset="2"/>
              <a:buChar char=""/>
              <a:tabLst>
                <a:tab pos="1562735" algn="l"/>
                <a:tab pos="1563370" algn="l"/>
              </a:tabLst>
            </a:pPr>
            <a:r>
              <a:rPr lang="es-ES" sz="4000" b="1" dirty="0">
                <a:solidFill>
                  <a:srgbClr val="FF0000"/>
                </a:solidFill>
                <a:latin typeface="Arial" panose="020B0604020202020204" pitchFamily="34" charset="0"/>
                <a:ea typeface="Symbol" panose="05050102010706020507" pitchFamily="18" charset="2"/>
                <a:cs typeface="Arial" panose="020B0604020202020204" pitchFamily="34" charset="0"/>
              </a:rPr>
              <a:t>Primera</a:t>
            </a:r>
            <a:r>
              <a:rPr lang="es-ES" sz="4000" b="1" spc="40" dirty="0">
                <a:solidFill>
                  <a:srgbClr val="FF0000"/>
                </a:solidFill>
                <a:latin typeface="Arial" panose="020B0604020202020204" pitchFamily="34" charset="0"/>
                <a:ea typeface="Symbol" panose="05050102010706020507" pitchFamily="18" charset="2"/>
                <a:cs typeface="Arial" panose="020B0604020202020204" pitchFamily="34" charset="0"/>
              </a:rPr>
              <a:t> </a:t>
            </a:r>
            <a:r>
              <a:rPr lang="es-ES" sz="4000" b="1" dirty="0">
                <a:solidFill>
                  <a:srgbClr val="FF0000"/>
                </a:solidFill>
                <a:latin typeface="Arial" panose="020B0604020202020204" pitchFamily="34" charset="0"/>
                <a:ea typeface="Symbol" panose="05050102010706020507" pitchFamily="18" charset="2"/>
                <a:cs typeface="Arial" panose="020B0604020202020204" pitchFamily="34" charset="0"/>
              </a:rPr>
              <a:t>etapa</a:t>
            </a:r>
            <a:r>
              <a:rPr lang="es-ES" sz="4000" b="1" dirty="0">
                <a:latin typeface="Arial" panose="020B0604020202020204" pitchFamily="34" charset="0"/>
                <a:ea typeface="Symbol" panose="05050102010706020507" pitchFamily="18" charset="2"/>
                <a:cs typeface="Arial" panose="020B0604020202020204" pitchFamily="34" charset="0"/>
              </a:rPr>
              <a:t>:</a:t>
            </a:r>
            <a:r>
              <a:rPr lang="es-ES" sz="4000" b="1" spc="5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Se</a:t>
            </a:r>
            <a:r>
              <a:rPr lang="es-ES" sz="4000" spc="3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usará</a:t>
            </a:r>
            <a:r>
              <a:rPr lang="es-ES" sz="4000" spc="1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como</a:t>
            </a:r>
            <a:r>
              <a:rPr lang="es-ES" sz="4000" spc="3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método</a:t>
            </a:r>
            <a:r>
              <a:rPr lang="es-ES" sz="4000" spc="1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de</a:t>
            </a:r>
            <a:r>
              <a:rPr lang="es-ES" sz="4000" spc="3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identificación</a:t>
            </a:r>
            <a:r>
              <a:rPr lang="es-ES" sz="4000" spc="2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de</a:t>
            </a:r>
            <a:r>
              <a:rPr lang="es-ES" sz="4000" spc="2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la</a:t>
            </a:r>
            <a:r>
              <a:rPr lang="es-ES" sz="4000" spc="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problemática y sustraer todos los elementos necesarios para su</a:t>
            </a:r>
            <a:r>
              <a:rPr lang="es-ES" sz="4000" spc="-36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beneficio.</a:t>
            </a:r>
            <a:endParaRPr lang="es-CO" sz="4000" dirty="0">
              <a:latin typeface="Arial" panose="020B0604020202020204" pitchFamily="34" charset="0"/>
              <a:ea typeface="Symbol" panose="05050102010706020507" pitchFamily="18" charset="2"/>
              <a:cs typeface="Arial" panose="020B0604020202020204" pitchFamily="34" charset="0"/>
            </a:endParaRPr>
          </a:p>
          <a:p>
            <a:pPr algn="just">
              <a:spcBef>
                <a:spcPts val="60"/>
              </a:spcBef>
            </a:pPr>
            <a:r>
              <a:rPr lang="es-ES" sz="4000" dirty="0">
                <a:latin typeface="Arial" panose="020B0604020202020204" pitchFamily="34" charset="0"/>
                <a:ea typeface="Lucida Sans Unicode" panose="020B0602030504020204" pitchFamily="34" charset="0"/>
                <a:cs typeface="Arial" panose="020B0604020202020204" pitchFamily="34" charset="0"/>
              </a:rPr>
              <a:t> </a:t>
            </a:r>
            <a:endParaRPr lang="es-CO" sz="4000" dirty="0">
              <a:latin typeface="Arial" panose="020B0604020202020204" pitchFamily="34" charset="0"/>
              <a:ea typeface="Lucida Sans Unicode" panose="020B0602030504020204" pitchFamily="34" charset="0"/>
              <a:cs typeface="Arial" panose="020B0604020202020204" pitchFamily="34" charset="0"/>
            </a:endParaRPr>
          </a:p>
          <a:p>
            <a:pPr marL="342900" marR="1091565" lvl="0" indent="-342900" algn="just">
              <a:lnSpc>
                <a:spcPct val="76000"/>
              </a:lnSpc>
              <a:buSzPts val="1200"/>
              <a:buFont typeface="Symbol" panose="05050102010706020507" pitchFamily="18" charset="2"/>
              <a:buChar char=""/>
              <a:tabLst>
                <a:tab pos="1562735" algn="l"/>
                <a:tab pos="1563370" algn="l"/>
              </a:tabLst>
            </a:pPr>
            <a:r>
              <a:rPr lang="es-ES" sz="4000" b="1" dirty="0">
                <a:solidFill>
                  <a:srgbClr val="FF0000"/>
                </a:solidFill>
                <a:latin typeface="Arial" panose="020B0604020202020204" pitchFamily="34" charset="0"/>
                <a:ea typeface="Symbol" panose="05050102010706020507" pitchFamily="18" charset="2"/>
                <a:cs typeface="Arial" panose="020B0604020202020204" pitchFamily="34" charset="0"/>
              </a:rPr>
              <a:t>Segunda</a:t>
            </a:r>
            <a:r>
              <a:rPr lang="es-ES" sz="4000" b="1" spc="90" dirty="0">
                <a:solidFill>
                  <a:srgbClr val="FF0000"/>
                </a:solidFill>
                <a:latin typeface="Arial" panose="020B0604020202020204" pitchFamily="34" charset="0"/>
                <a:ea typeface="Symbol" panose="05050102010706020507" pitchFamily="18" charset="2"/>
                <a:cs typeface="Arial" panose="020B0604020202020204" pitchFamily="34" charset="0"/>
              </a:rPr>
              <a:t> </a:t>
            </a:r>
            <a:r>
              <a:rPr lang="es-ES" sz="4000" b="1" dirty="0">
                <a:solidFill>
                  <a:srgbClr val="FF0000"/>
                </a:solidFill>
                <a:latin typeface="Arial" panose="020B0604020202020204" pitchFamily="34" charset="0"/>
                <a:ea typeface="Symbol" panose="05050102010706020507" pitchFamily="18" charset="2"/>
                <a:cs typeface="Arial" panose="020B0604020202020204" pitchFamily="34" charset="0"/>
              </a:rPr>
              <a:t>etapa</a:t>
            </a:r>
            <a:r>
              <a:rPr lang="es-ES" sz="4000" b="1" dirty="0">
                <a:latin typeface="Arial" panose="020B0604020202020204" pitchFamily="34" charset="0"/>
                <a:ea typeface="Symbol" panose="05050102010706020507" pitchFamily="18" charset="2"/>
                <a:cs typeface="Arial" panose="020B0604020202020204" pitchFamily="34" charset="0"/>
              </a:rPr>
              <a:t>:</a:t>
            </a:r>
            <a:r>
              <a:rPr lang="es-ES" sz="4000" b="1" spc="9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Se</a:t>
            </a:r>
            <a:r>
              <a:rPr lang="es-ES" sz="4000" spc="7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realizará</a:t>
            </a:r>
            <a:r>
              <a:rPr lang="es-ES" sz="4000" spc="7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una</a:t>
            </a:r>
            <a:r>
              <a:rPr lang="es-ES" sz="4000" spc="6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presentación</a:t>
            </a:r>
            <a:r>
              <a:rPr lang="es-ES" sz="4000" spc="7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al</a:t>
            </a:r>
            <a:r>
              <a:rPr lang="es-ES" sz="4000" spc="7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cliente</a:t>
            </a:r>
            <a:r>
              <a:rPr lang="es-ES" sz="4000" spc="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generando una satisfacción obteniendo el cual podrá elegir si</a:t>
            </a:r>
            <a:r>
              <a:rPr lang="es-ES" sz="4000" spc="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quitamos</a:t>
            </a:r>
            <a:r>
              <a:rPr lang="es-ES" sz="4000" spc="-2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o</a:t>
            </a:r>
            <a:r>
              <a:rPr lang="es-ES" sz="4000" spc="-2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añadimos</a:t>
            </a:r>
            <a:r>
              <a:rPr lang="es-ES" sz="4000" spc="-2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con</a:t>
            </a:r>
            <a:r>
              <a:rPr lang="es-ES" sz="4000" spc="-2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el</a:t>
            </a:r>
            <a:r>
              <a:rPr lang="es-ES" sz="4000" spc="-1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fin</a:t>
            </a:r>
            <a:r>
              <a:rPr lang="es-ES" sz="4000" spc="-1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de</a:t>
            </a:r>
            <a:r>
              <a:rPr lang="es-ES" sz="4000" spc="-1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generar</a:t>
            </a:r>
            <a:r>
              <a:rPr lang="es-ES" sz="4000" spc="-2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una</a:t>
            </a:r>
            <a:r>
              <a:rPr lang="es-ES" sz="4000" spc="-2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mayor</a:t>
            </a:r>
            <a:r>
              <a:rPr lang="es-ES" sz="4000" spc="-2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aprobación</a:t>
            </a:r>
            <a:r>
              <a:rPr lang="es-ES" sz="4000" spc="-36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de la aplicación.</a:t>
            </a:r>
            <a:endParaRPr lang="es-CO" sz="4000" dirty="0">
              <a:latin typeface="Arial" panose="020B0604020202020204" pitchFamily="34" charset="0"/>
              <a:ea typeface="Symbol" panose="05050102010706020507" pitchFamily="18" charset="2"/>
              <a:cs typeface="Arial" panose="020B0604020202020204" pitchFamily="34" charset="0"/>
            </a:endParaRPr>
          </a:p>
          <a:p>
            <a:pPr algn="just">
              <a:spcBef>
                <a:spcPts val="10"/>
              </a:spcBef>
            </a:pPr>
            <a:r>
              <a:rPr lang="es-ES" sz="4000" dirty="0">
                <a:latin typeface="Arial" panose="020B0604020202020204" pitchFamily="34" charset="0"/>
                <a:ea typeface="Lucida Sans Unicode" panose="020B0602030504020204" pitchFamily="34" charset="0"/>
                <a:cs typeface="Arial" panose="020B0604020202020204" pitchFamily="34" charset="0"/>
              </a:rPr>
              <a:t> </a:t>
            </a:r>
            <a:endParaRPr lang="es-CO" sz="4000" dirty="0">
              <a:solidFill>
                <a:srgbClr val="FF0000"/>
              </a:solidFill>
              <a:latin typeface="Arial" panose="020B0604020202020204" pitchFamily="34" charset="0"/>
              <a:ea typeface="Lucida Sans Unicode" panose="020B0602030504020204" pitchFamily="34" charset="0"/>
              <a:cs typeface="Arial" panose="020B0604020202020204" pitchFamily="34" charset="0"/>
            </a:endParaRPr>
          </a:p>
          <a:p>
            <a:pPr marL="342900" marR="1292225" lvl="0" indent="-342900" algn="just">
              <a:lnSpc>
                <a:spcPct val="76000"/>
              </a:lnSpc>
              <a:buSzPts val="1200"/>
              <a:buFont typeface="Symbol" panose="05050102010706020507" pitchFamily="18" charset="2"/>
              <a:buChar char=""/>
              <a:tabLst>
                <a:tab pos="1562735" algn="l"/>
                <a:tab pos="1563370" algn="l"/>
              </a:tabLst>
            </a:pPr>
            <a:r>
              <a:rPr lang="es-ES" sz="4000" b="1" dirty="0">
                <a:solidFill>
                  <a:srgbClr val="FF0000"/>
                </a:solidFill>
                <a:latin typeface="Arial" panose="020B0604020202020204" pitchFamily="34" charset="0"/>
                <a:ea typeface="Symbol" panose="05050102010706020507" pitchFamily="18" charset="2"/>
                <a:cs typeface="Arial" panose="020B0604020202020204" pitchFamily="34" charset="0"/>
              </a:rPr>
              <a:t>Tercera</a:t>
            </a:r>
            <a:r>
              <a:rPr lang="es-ES" sz="4000" b="1" spc="45" dirty="0">
                <a:solidFill>
                  <a:srgbClr val="FF0000"/>
                </a:solidFill>
                <a:latin typeface="Arial" panose="020B0604020202020204" pitchFamily="34" charset="0"/>
                <a:ea typeface="Symbol" panose="05050102010706020507" pitchFamily="18" charset="2"/>
                <a:cs typeface="Arial" panose="020B0604020202020204" pitchFamily="34" charset="0"/>
              </a:rPr>
              <a:t> </a:t>
            </a:r>
            <a:r>
              <a:rPr lang="es-ES" sz="4000" b="1" dirty="0">
                <a:solidFill>
                  <a:srgbClr val="FF0000"/>
                </a:solidFill>
                <a:latin typeface="Arial" panose="020B0604020202020204" pitchFamily="34" charset="0"/>
                <a:ea typeface="Symbol" panose="05050102010706020507" pitchFamily="18" charset="2"/>
                <a:cs typeface="Arial" panose="020B0604020202020204" pitchFamily="34" charset="0"/>
              </a:rPr>
              <a:t>etapa</a:t>
            </a:r>
            <a:r>
              <a:rPr lang="es-ES" sz="4000" dirty="0">
                <a:latin typeface="Arial" panose="020B0604020202020204" pitchFamily="34" charset="0"/>
                <a:ea typeface="Symbol" panose="05050102010706020507" pitchFamily="18" charset="2"/>
                <a:cs typeface="Arial" panose="020B0604020202020204" pitchFamily="34" charset="0"/>
              </a:rPr>
              <a:t>:</a:t>
            </a:r>
            <a:r>
              <a:rPr lang="es-ES" sz="4000" spc="2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Se</a:t>
            </a:r>
            <a:r>
              <a:rPr lang="es-ES" sz="4000" spc="1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entregará</a:t>
            </a:r>
            <a:r>
              <a:rPr lang="es-ES" sz="4000" spc="2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el</a:t>
            </a:r>
            <a:r>
              <a:rPr lang="es-ES" sz="4000" spc="3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producto</a:t>
            </a:r>
            <a:r>
              <a:rPr lang="es-ES" sz="4000" spc="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finalizado</a:t>
            </a:r>
            <a:r>
              <a:rPr lang="es-ES" sz="4000" spc="20"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en</a:t>
            </a:r>
            <a:r>
              <a:rPr lang="es-ES" sz="4000" spc="2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su</a:t>
            </a:r>
            <a:r>
              <a:rPr lang="es-ES" sz="4000" spc="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totalidad dando una inducción de su manejo correspondiente y</a:t>
            </a:r>
            <a:r>
              <a:rPr lang="es-ES" sz="4000" spc="-36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un soporte técnico en caso de que presente cualquier tipo de</a:t>
            </a:r>
            <a:r>
              <a:rPr lang="es-ES" sz="4000" spc="5" dirty="0">
                <a:latin typeface="Arial" panose="020B0604020202020204" pitchFamily="34" charset="0"/>
                <a:ea typeface="Symbol" panose="05050102010706020507" pitchFamily="18" charset="2"/>
                <a:cs typeface="Arial" panose="020B0604020202020204" pitchFamily="34" charset="0"/>
              </a:rPr>
              <a:t> </a:t>
            </a:r>
            <a:r>
              <a:rPr lang="es-ES" sz="4000" dirty="0">
                <a:latin typeface="Arial" panose="020B0604020202020204" pitchFamily="34" charset="0"/>
                <a:ea typeface="Symbol" panose="05050102010706020507" pitchFamily="18" charset="2"/>
                <a:cs typeface="Arial" panose="020B0604020202020204" pitchFamily="34" charset="0"/>
              </a:rPr>
              <a:t>falla.</a:t>
            </a:r>
            <a:endParaRPr lang="es-CO" sz="4000" dirty="0">
              <a:latin typeface="Arial" panose="020B0604020202020204" pitchFamily="34" charset="0"/>
              <a:ea typeface="Symbol" panose="05050102010706020507" pitchFamily="18" charset="2"/>
              <a:cs typeface="Arial" panose="020B0604020202020204" pitchFamily="34" charset="0"/>
            </a:endParaRPr>
          </a:p>
          <a:p>
            <a:pPr algn="just"/>
            <a:r>
              <a:rPr lang="es-ES" sz="4000" dirty="0">
                <a:latin typeface="Arial" panose="020B0604020202020204" pitchFamily="34" charset="0"/>
                <a:ea typeface="Lucida Sans Unicode" panose="020B0602030504020204" pitchFamily="34" charset="0"/>
                <a:cs typeface="Arial" panose="020B0604020202020204" pitchFamily="34" charset="0"/>
              </a:rPr>
              <a:t> </a:t>
            </a:r>
            <a:endParaRPr lang="es-CO" sz="4000" dirty="0">
              <a:effectLst/>
              <a:latin typeface="Arial" panose="020B0604020202020204" pitchFamily="34" charset="0"/>
              <a:ea typeface="Lucida Sans Unicode" panose="020B0602030504020204" pitchFamily="34" charset="0"/>
              <a:cs typeface="Arial" panose="020B0604020202020204" pitchFamily="34" charset="0"/>
            </a:endParaRPr>
          </a:p>
        </p:txBody>
      </p:sp>
      <p:pic>
        <p:nvPicPr>
          <p:cNvPr id="11266" name="Picture 2">
            <a:extLst>
              <a:ext uri="{FF2B5EF4-FFF2-40B4-BE49-F238E27FC236}">
                <a16:creationId xmlns:a16="http://schemas.microsoft.com/office/drawing/2014/main" id="{C63E6994-D686-687E-BC53-8A9B1AC694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26150" y="1930401"/>
            <a:ext cx="3930170" cy="962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096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5362" name="Picture 2">
            <a:extLst>
              <a:ext uri="{FF2B5EF4-FFF2-40B4-BE49-F238E27FC236}">
                <a16:creationId xmlns:a16="http://schemas.microsoft.com/office/drawing/2014/main" id="{B1279BC0-4706-80F8-056A-FBD99FCA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700" y="1911350"/>
            <a:ext cx="4500563" cy="983814"/>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659A2078-2E3B-768C-E2DF-BC3A91F9804A}"/>
              </a:ext>
            </a:extLst>
          </p:cNvPr>
          <p:cNvSpPr/>
          <p:nvPr/>
        </p:nvSpPr>
        <p:spPr>
          <a:xfrm>
            <a:off x="4548720" y="2814428"/>
            <a:ext cx="15286560" cy="1883883"/>
          </a:xfrm>
          <a:prstGeom prst="rect">
            <a:avLst/>
          </a:prstGeom>
          <a:noFill/>
          <a:ln w="0">
            <a:noFill/>
          </a:ln>
        </p:spPr>
        <p:style>
          <a:lnRef idx="0">
            <a:scrgbClr r="0" g="0" b="0"/>
          </a:lnRef>
          <a:fillRef idx="0">
            <a:scrgbClr r="0" g="0" b="0"/>
          </a:fillRef>
          <a:effectRef idx="0">
            <a:scrgbClr r="0" g="0" b="0"/>
          </a:effectRef>
          <a:fontRef idx="minor"/>
        </p:style>
        <p:txBody>
          <a:bodyPr wrap="square" lIns="240000" tIns="120000" rIns="240000" bIns="120000" anchor="t">
            <a:spAutoFit/>
          </a:bodyPr>
          <a:lstStyle/>
          <a:p>
            <a:pPr algn="ctr">
              <a:lnSpc>
                <a:spcPct val="100000"/>
              </a:lnSpc>
              <a:buNone/>
            </a:pPr>
            <a:r>
              <a:rPr lang="es-ES" sz="10667" b="1" spc="-3" dirty="0">
                <a:solidFill>
                  <a:srgbClr val="404040"/>
                </a:solidFill>
                <a:latin typeface="Calibri"/>
              </a:rPr>
              <a:t>Pruebas No Funcionales</a:t>
            </a:r>
            <a:endParaRPr lang="es-CO" sz="10667" spc="-3" dirty="0">
              <a:latin typeface="Arial"/>
            </a:endParaRPr>
          </a:p>
        </p:txBody>
      </p:sp>
      <p:sp>
        <p:nvSpPr>
          <p:cNvPr id="5" name="Rectángulo 3">
            <a:extLst>
              <a:ext uri="{FF2B5EF4-FFF2-40B4-BE49-F238E27FC236}">
                <a16:creationId xmlns:a16="http://schemas.microsoft.com/office/drawing/2014/main" id="{DE284D2C-FC35-21C4-64F1-85B53475150B}"/>
              </a:ext>
            </a:extLst>
          </p:cNvPr>
          <p:cNvSpPr/>
          <p:nvPr/>
        </p:nvSpPr>
        <p:spPr>
          <a:xfrm>
            <a:off x="1902629" y="5297312"/>
            <a:ext cx="21085016" cy="8628837"/>
          </a:xfrm>
          <a:prstGeom prst="rect">
            <a:avLst/>
          </a:prstGeom>
          <a:noFill/>
          <a:ln w="0">
            <a:noFill/>
          </a:ln>
        </p:spPr>
        <p:style>
          <a:lnRef idx="0">
            <a:scrgbClr r="0" g="0" b="0"/>
          </a:lnRef>
          <a:fillRef idx="0">
            <a:scrgbClr r="0" g="0" b="0"/>
          </a:fillRef>
          <a:effectRef idx="0">
            <a:scrgbClr r="0" g="0" b="0"/>
          </a:effectRef>
          <a:fontRef idx="minor"/>
        </p:style>
        <p:txBody>
          <a:bodyPr wrap="square" anchor="t">
            <a:spAutoFit/>
          </a:bodyPr>
          <a:lstStyle/>
          <a:p>
            <a:pPr>
              <a:lnSpc>
                <a:spcPct val="100000"/>
              </a:lnSpc>
              <a:buNone/>
            </a:pPr>
            <a:r>
              <a:rPr lang="es-ES" sz="4267" spc="-3" dirty="0">
                <a:latin typeface="Calibri"/>
              </a:rPr>
              <a:t>Prueba 1 : Se realizara validación del aplicativo web por medio de unos puentes previa de la recepción de una estructura consiste en reproducir uno o varios estados de carga sobre la estructura con el propósito  de comprobar  que el proyecto  y la construcción  del aplicativo web se han llevado a cabo un modo satisfactorio para nuestra empresa, asesores y clientes.</a:t>
            </a:r>
            <a:endParaRPr lang="es-CO" sz="4267" spc="-3" dirty="0">
              <a:latin typeface="Arial"/>
            </a:endParaRPr>
          </a:p>
          <a:p>
            <a:pPr>
              <a:lnSpc>
                <a:spcPct val="100000"/>
              </a:lnSpc>
              <a:buNone/>
            </a:pPr>
            <a:endParaRPr lang="es-CO" sz="4267" spc="-3" dirty="0">
              <a:latin typeface="Arial"/>
            </a:endParaRPr>
          </a:p>
          <a:p>
            <a:pPr>
              <a:lnSpc>
                <a:spcPct val="100000"/>
              </a:lnSpc>
              <a:buNone/>
            </a:pPr>
            <a:r>
              <a:rPr lang="es-ES" sz="4267" spc="-3" dirty="0">
                <a:latin typeface="Calibri"/>
              </a:rPr>
              <a:t>Prueba 2: Se realizara una validación por medio de software automatizado para examinar el marco frente al aplicativo web para evitar fraudes por medio de nuestros asesores como también parte de los clientes por eso se realiza  un escaneo de vulnerabilidades que incluye </a:t>
            </a:r>
            <a:r>
              <a:rPr lang="es-ES" sz="4267" spc="-3" dirty="0" err="1">
                <a:latin typeface="Calibri"/>
              </a:rPr>
              <a:t>lídiar</a:t>
            </a:r>
            <a:r>
              <a:rPr lang="es-ES" sz="4267" spc="-3" dirty="0">
                <a:latin typeface="Calibri"/>
              </a:rPr>
              <a:t>  con la debilidad del sistema para así nosotros poder encontrar respuestas para disminuir  la amenaza hacia el aplicativo web que estamos implementando para nuestra empresa de TELCOMUNDO S.A y se pueda brindar un servicio satisfactorio para nuestra empresa, asesores y clientes.</a:t>
            </a:r>
            <a:br>
              <a:rPr sz="4267" dirty="0"/>
            </a:br>
            <a:endParaRPr lang="es-CO" sz="4267" spc="-3" dirty="0">
              <a:latin typeface="Arial"/>
            </a:endParaRPr>
          </a:p>
        </p:txBody>
      </p:sp>
    </p:spTree>
    <p:extLst>
      <p:ext uri="{BB962C8B-B14F-4D97-AF65-F5344CB8AC3E}">
        <p14:creationId xmlns:p14="http://schemas.microsoft.com/office/powerpoint/2010/main" val="3173431069"/>
      </p:ext>
    </p:extLst>
  </p:cSld>
  <p:clrMapOvr>
    <a:masterClrMapping/>
  </p:clrMapOvr>
  <p:transition spd="slow">
    <p:cover/>
  </p:transition>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5362" name="Picture 2">
            <a:extLst>
              <a:ext uri="{FF2B5EF4-FFF2-40B4-BE49-F238E27FC236}">
                <a16:creationId xmlns:a16="http://schemas.microsoft.com/office/drawing/2014/main" id="{B1279BC0-4706-80F8-056A-FBD99FCA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700" y="1911350"/>
            <a:ext cx="4500563" cy="983814"/>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4626FA8D-2DBA-464D-87C9-A2C4AC991041}"/>
              </a:ext>
            </a:extLst>
          </p:cNvPr>
          <p:cNvSpPr>
            <a:spLocks noGrp="1"/>
          </p:cNvSpPr>
          <p:nvPr/>
        </p:nvSpPr>
        <p:spPr>
          <a:xfrm rot="10800000" flipV="1">
            <a:off x="3199594" y="3270197"/>
            <a:ext cx="18818712" cy="2570163"/>
          </a:xfrm>
          <a:prstGeom prst="rect">
            <a:avLst/>
          </a:prstGeom>
          <a:noFill/>
          <a:ln w="0">
            <a:noFill/>
          </a:ln>
        </p:spPr>
        <p:txBody>
          <a:bodyPr vert="horz" lIns="0" tIns="0" rIns="0" bIns="0" rtlCol="0" anchor="ctr">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a:r>
              <a:rPr lang="es-419" sz="9600" dirty="0"/>
              <a:t>Pruebas Bajo La Técnica De La Caja Negra</a:t>
            </a:r>
          </a:p>
        </p:txBody>
      </p:sp>
      <p:sp>
        <p:nvSpPr>
          <p:cNvPr id="4" name="Rectángulo 3">
            <a:extLst>
              <a:ext uri="{FF2B5EF4-FFF2-40B4-BE49-F238E27FC236}">
                <a16:creationId xmlns:a16="http://schemas.microsoft.com/office/drawing/2014/main" id="{216516D2-1690-4238-811D-B6A617D933C7}"/>
              </a:ext>
            </a:extLst>
          </p:cNvPr>
          <p:cNvSpPr/>
          <p:nvPr/>
        </p:nvSpPr>
        <p:spPr>
          <a:xfrm rot="10800000" flipV="1">
            <a:off x="2573247" y="5840361"/>
            <a:ext cx="20101016" cy="3529492"/>
          </a:xfrm>
          <a:prstGeom prst="rect">
            <a:avLst/>
          </a:prstGeom>
          <a:noFill/>
        </p:spPr>
        <p:txBody>
          <a:bodyPr wrap="square" lIns="243840" tIns="121920" rIns="243840" bIns="12192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4267" dirty="0">
                <a:ln w="0"/>
                <a:effectLst>
                  <a:outerShdw blurRad="38100" dist="19050" dir="2700000" algn="tl" rotWithShape="0">
                    <a:schemeClr val="dk1">
                      <a:alpha val="40000"/>
                    </a:schemeClr>
                  </a:outerShdw>
                </a:effectLst>
              </a:rPr>
              <a:t>Para nosotros también es importante hacer pruebas bajo la técnica de la caja negra donde buscamos la verificación de las funcionalidades del software o aplicación analizada entonces como referente a la estructura del código interno. Es cuando nuestro sistema es visto principalmente por sus características de entrada y salida </a:t>
            </a:r>
            <a:endParaRPr lang="es-ES" sz="4267" dirty="0">
              <a:ln w="0"/>
              <a:solidFill>
                <a:schemeClr val="tx1"/>
              </a:solidFill>
              <a:effectLst>
                <a:outerShdw blurRad="38100" dist="19050" dir="2700000" algn="tl" rotWithShape="0">
                  <a:schemeClr val="dk1">
                    <a:alpha val="40000"/>
                  </a:schemeClr>
                </a:outerShdw>
              </a:effectLst>
            </a:endParaRPr>
          </a:p>
        </p:txBody>
      </p:sp>
      <p:pic>
        <p:nvPicPr>
          <p:cNvPr id="6" name="Picture 2" descr="Calidad del Software: Técnicas de Caja Negra">
            <a:extLst>
              <a:ext uri="{FF2B5EF4-FFF2-40B4-BE49-F238E27FC236}">
                <a16:creationId xmlns:a16="http://schemas.microsoft.com/office/drawing/2014/main" id="{F069448E-89C7-437D-9805-233FD666BE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flipV="1">
            <a:off x="7865498" y="9369853"/>
            <a:ext cx="10308202" cy="3807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542357"/>
      </p:ext>
    </p:extLst>
  </p:cSld>
  <p:clrMapOvr>
    <a:masterClrMapping/>
  </p:clrMapOvr>
  <p:transition spd="slow">
    <p:cover/>
  </p:transition>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5362" name="Picture 2">
            <a:extLst>
              <a:ext uri="{FF2B5EF4-FFF2-40B4-BE49-F238E27FC236}">
                <a16:creationId xmlns:a16="http://schemas.microsoft.com/office/drawing/2014/main" id="{B1279BC0-4706-80F8-056A-FBD99FCA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700" y="1911350"/>
            <a:ext cx="4500563" cy="983814"/>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6">
            <a:extLst>
              <a:ext uri="{FF2B5EF4-FFF2-40B4-BE49-F238E27FC236}">
                <a16:creationId xmlns:a16="http://schemas.microsoft.com/office/drawing/2014/main" id="{D865A4BF-77F9-9221-F339-94DCB4511697}"/>
              </a:ext>
            </a:extLst>
          </p:cNvPr>
          <p:cNvSpPr/>
          <p:nvPr/>
        </p:nvSpPr>
        <p:spPr>
          <a:xfrm>
            <a:off x="3126658" y="1911350"/>
            <a:ext cx="16731902" cy="1883883"/>
          </a:xfrm>
          <a:prstGeom prst="rect">
            <a:avLst/>
          </a:prstGeom>
          <a:noFill/>
          <a:ln w="0">
            <a:noFill/>
          </a:ln>
        </p:spPr>
        <p:style>
          <a:lnRef idx="0">
            <a:scrgbClr r="0" g="0" b="0"/>
          </a:lnRef>
          <a:fillRef idx="0">
            <a:scrgbClr r="0" g="0" b="0"/>
          </a:fillRef>
          <a:effectRef idx="0">
            <a:scrgbClr r="0" g="0" b="0"/>
          </a:effectRef>
          <a:fontRef idx="minor"/>
        </p:style>
        <p:txBody>
          <a:bodyPr wrap="square" lIns="240000" tIns="120000" rIns="240000" bIns="120000" anchor="t">
            <a:spAutoFit/>
          </a:bodyPr>
          <a:lstStyle/>
          <a:p>
            <a:pPr algn="ctr">
              <a:lnSpc>
                <a:spcPct val="100000"/>
              </a:lnSpc>
              <a:buNone/>
            </a:pPr>
            <a:r>
              <a:rPr lang="es-ES" sz="10667" b="1" spc="-3" dirty="0">
                <a:solidFill>
                  <a:srgbClr val="404040"/>
                </a:solidFill>
                <a:latin typeface="Calibri"/>
              </a:rPr>
              <a:t>Pruebas </a:t>
            </a:r>
            <a:r>
              <a:rPr lang="es-ES" sz="10667" b="1" spc="-3" dirty="0" err="1">
                <a:solidFill>
                  <a:srgbClr val="404040"/>
                </a:solidFill>
                <a:latin typeface="Calibri"/>
              </a:rPr>
              <a:t>Dinamicas</a:t>
            </a:r>
            <a:endParaRPr lang="es-CO" sz="10667" spc="-3" dirty="0">
              <a:latin typeface="Arial"/>
            </a:endParaRPr>
          </a:p>
        </p:txBody>
      </p:sp>
      <p:sp>
        <p:nvSpPr>
          <p:cNvPr id="5" name="CuadroTexto 4">
            <a:extLst>
              <a:ext uri="{FF2B5EF4-FFF2-40B4-BE49-F238E27FC236}">
                <a16:creationId xmlns:a16="http://schemas.microsoft.com/office/drawing/2014/main" id="{38784B75-37F3-4DF8-FC1A-C9D4EF50665D}"/>
              </a:ext>
            </a:extLst>
          </p:cNvPr>
          <p:cNvSpPr txBox="1"/>
          <p:nvPr/>
        </p:nvSpPr>
        <p:spPr>
          <a:xfrm>
            <a:off x="1651819" y="4601497"/>
            <a:ext cx="21022444" cy="8554064"/>
          </a:xfrm>
          <a:prstGeom prst="rect">
            <a:avLst/>
          </a:prstGeom>
          <a:noFill/>
          <a:ln w="0">
            <a:noFill/>
          </a:ln>
        </p:spPr>
        <p:txBody>
          <a:bodyPr lIns="240000" tIns="120000" rIns="240000" bIns="120000" anchor="t">
            <a:noAutofit/>
          </a:bodyPr>
          <a:lstStyle/>
          <a:p>
            <a:r>
              <a:rPr lang="es-CO" sz="4000" spc="-3" dirty="0"/>
              <a:t>Caja blanca.</a:t>
            </a:r>
            <a:br>
              <a:rPr sz="4000" dirty="0"/>
            </a:br>
            <a:r>
              <a:rPr lang="es-CO" sz="4000" spc="-3" dirty="0"/>
              <a:t>Se hace con el fin de que el desarrollo del software que estamos planteando no nos genere costos al salir producción y el desarrollo al finalizarlo se ejecute como se planteo.</a:t>
            </a:r>
            <a:br>
              <a:rPr sz="4000" dirty="0"/>
            </a:br>
            <a:br>
              <a:rPr sz="4000" dirty="0"/>
            </a:br>
            <a:r>
              <a:rPr lang="es-CO" sz="4000" spc="-3" dirty="0"/>
              <a:t>Realizaremos pruebas a cada línea del código para validar si todas y cada una de las líneas del código se ejecuta al menos una vez.</a:t>
            </a:r>
            <a:br>
              <a:rPr sz="4000" dirty="0"/>
            </a:br>
            <a:endParaRPr lang="es-CO" sz="4000" spc="-3" dirty="0"/>
          </a:p>
          <a:p>
            <a:r>
              <a:rPr lang="es-CO" sz="4000" spc="-3" dirty="0"/>
              <a:t>Caja blanca Prueba de penetración: En esta prueba, tendremos  información completa sobre el código fuente de la aplicación, información detallada de la red, direcciones IP involucradas y toda la información del servidor en el que se ejecuta la aplicación. El objetivo es atacar el código desde varios ángulos para exponer las amenazas a la seguridad.</a:t>
            </a:r>
            <a:br>
              <a:rPr sz="4000" dirty="0"/>
            </a:br>
            <a:r>
              <a:rPr lang="es-CO" sz="4000" spc="-3" dirty="0"/>
              <a:t>Prueba de transformación de caja blanca: </a:t>
            </a:r>
            <a:br>
              <a:rPr sz="4800" dirty="0"/>
            </a:br>
            <a:br>
              <a:rPr sz="4800" dirty="0"/>
            </a:br>
            <a:r>
              <a:rPr lang="es-CO" sz="4800" spc="-3" dirty="0"/>
              <a:t> </a:t>
            </a:r>
          </a:p>
        </p:txBody>
      </p:sp>
    </p:spTree>
    <p:extLst>
      <p:ext uri="{BB962C8B-B14F-4D97-AF65-F5344CB8AC3E}">
        <p14:creationId xmlns:p14="http://schemas.microsoft.com/office/powerpoint/2010/main" val="2745288599"/>
      </p:ext>
    </p:extLst>
  </p:cSld>
  <p:clrMapOvr>
    <a:masterClrMapping/>
  </p:clrMapOvr>
  <p:transition spd="slow">
    <p:cover/>
  </p:transition>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5362" name="Picture 2">
            <a:extLst>
              <a:ext uri="{FF2B5EF4-FFF2-40B4-BE49-F238E27FC236}">
                <a16:creationId xmlns:a16="http://schemas.microsoft.com/office/drawing/2014/main" id="{B1279BC0-4706-80F8-056A-FBD99FCA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700" y="1911350"/>
            <a:ext cx="4500563" cy="983814"/>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41B93975-9272-7F13-E284-3D18513E0291}"/>
              </a:ext>
            </a:extLst>
          </p:cNvPr>
          <p:cNvSpPr txBox="1">
            <a:spLocks/>
          </p:cNvSpPr>
          <p:nvPr/>
        </p:nvSpPr>
        <p:spPr>
          <a:xfrm>
            <a:off x="4521461" y="2822695"/>
            <a:ext cx="15734338" cy="1656810"/>
          </a:xfrm>
          <a:prstGeom prst="rect">
            <a:avLst/>
          </a:prstGeom>
        </p:spPr>
        <p:txBody>
          <a:bodyPr vert="horz" lIns="91440" tIns="45720" rIns="91440" bIns="45720" rtlCol="0" anchor="b">
            <a:normAutofit lnSpcReduction="10000"/>
          </a:bodyPr>
          <a:lstStyle>
            <a:lvl1pPr algn="ctr" defTabSz="1828800" rtl="0" eaLnBrk="1" latinLnBrk="0" hangingPunct="1">
              <a:lnSpc>
                <a:spcPct val="90000"/>
              </a:lnSpc>
              <a:spcBef>
                <a:spcPct val="0"/>
              </a:spcBef>
              <a:buNone/>
              <a:defRPr sz="12000" kern="1200">
                <a:solidFill>
                  <a:schemeClr val="tx1"/>
                </a:solidFill>
                <a:latin typeface="+mj-lt"/>
                <a:ea typeface="+mj-ea"/>
                <a:cs typeface="+mj-cs"/>
              </a:defRPr>
            </a:lvl1pPr>
          </a:lstStyle>
          <a:p>
            <a:pPr>
              <a:buClrTx/>
              <a:buFontTx/>
            </a:pPr>
            <a:r>
              <a:rPr lang="es-419" dirty="0"/>
              <a:t>Pruebas De Interfaz</a:t>
            </a:r>
          </a:p>
        </p:txBody>
      </p:sp>
      <p:sp>
        <p:nvSpPr>
          <p:cNvPr id="4" name="Rectángulo 3">
            <a:extLst>
              <a:ext uri="{FF2B5EF4-FFF2-40B4-BE49-F238E27FC236}">
                <a16:creationId xmlns:a16="http://schemas.microsoft.com/office/drawing/2014/main" id="{29BCB70C-181F-4FB4-A6B1-BF591476057D}"/>
              </a:ext>
            </a:extLst>
          </p:cNvPr>
          <p:cNvSpPr/>
          <p:nvPr/>
        </p:nvSpPr>
        <p:spPr>
          <a:xfrm>
            <a:off x="2640426" y="4407036"/>
            <a:ext cx="19496408" cy="2544030"/>
          </a:xfrm>
          <a:prstGeom prst="rect">
            <a:avLst/>
          </a:prstGeom>
          <a:noFill/>
        </p:spPr>
        <p:txBody>
          <a:bodyPr wrap="square" lIns="243840" tIns="121920" rIns="243840" bIns="121920">
            <a:spAutoFit/>
          </a:bodyPr>
          <a:lstStyle/>
          <a:p>
            <a:r>
              <a:rPr lang="es-ES" sz="3733" dirty="0">
                <a:ln w="0"/>
                <a:solidFill>
                  <a:schemeClr val="tx1"/>
                </a:solidFill>
                <a:effectLst>
                  <a:outerShdw blurRad="38100" dist="19050" dir="2700000" algn="tl" rotWithShape="0">
                    <a:schemeClr val="dk1">
                      <a:alpha val="40000"/>
                    </a:schemeClr>
                  </a:outerShdw>
                </a:effectLst>
              </a:rPr>
              <a:t>Para  </a:t>
            </a:r>
            <a:r>
              <a:rPr lang="es-ES" sz="3733" dirty="0">
                <a:ln w="0"/>
                <a:effectLst>
                  <a:outerShdw blurRad="38100" dist="19050" dir="2700000" algn="tl" rotWithShape="0">
                    <a:schemeClr val="dk1">
                      <a:alpha val="40000"/>
                    </a:schemeClr>
                  </a:outerShdw>
                </a:effectLst>
              </a:rPr>
              <a:t>n</a:t>
            </a:r>
            <a:r>
              <a:rPr lang="es-ES" sz="3733" dirty="0">
                <a:ln w="0"/>
                <a:solidFill>
                  <a:schemeClr val="tx1"/>
                </a:solidFill>
                <a:effectLst>
                  <a:outerShdw blurRad="38100" dist="19050" dir="2700000" algn="tl" rotWithShape="0">
                    <a:schemeClr val="dk1">
                      <a:alpha val="40000"/>
                    </a:schemeClr>
                  </a:outerShdw>
                </a:effectLst>
              </a:rPr>
              <a:t>osotros TELCOMUNDO las pruebas de interfaz nos permiten asegurarnos de que el aplicativo web cumpla con lo requisitos funcionales y que se pueda lograr en una calidad alta y buen funcionamiento y cada vez aumente las  probabilidades de que los usuarios la adopten con éxito.</a:t>
            </a:r>
          </a:p>
        </p:txBody>
      </p:sp>
      <p:pic>
        <p:nvPicPr>
          <p:cNvPr id="6" name="Imagen 5">
            <a:extLst>
              <a:ext uri="{FF2B5EF4-FFF2-40B4-BE49-F238E27FC236}">
                <a16:creationId xmlns:a16="http://schemas.microsoft.com/office/drawing/2014/main" id="{A992B1B5-74B4-AA14-09E1-765A1D9351F8}"/>
              </a:ext>
            </a:extLst>
          </p:cNvPr>
          <p:cNvPicPr>
            <a:picLocks noChangeAspect="1"/>
          </p:cNvPicPr>
          <p:nvPr/>
        </p:nvPicPr>
        <p:blipFill>
          <a:blip r:embed="rId5"/>
          <a:stretch>
            <a:fillRect/>
          </a:stretch>
        </p:blipFill>
        <p:spPr>
          <a:xfrm>
            <a:off x="1816870" y="7163081"/>
            <a:ext cx="8544527" cy="6131188"/>
          </a:xfrm>
          <a:prstGeom prst="rect">
            <a:avLst/>
          </a:prstGeom>
        </p:spPr>
      </p:pic>
      <p:pic>
        <p:nvPicPr>
          <p:cNvPr id="7" name="Imagen 6">
            <a:extLst>
              <a:ext uri="{FF2B5EF4-FFF2-40B4-BE49-F238E27FC236}">
                <a16:creationId xmlns:a16="http://schemas.microsoft.com/office/drawing/2014/main" id="{0106214B-6AA6-BBED-D7E0-D846D8AC3985}"/>
              </a:ext>
            </a:extLst>
          </p:cNvPr>
          <p:cNvPicPr>
            <a:picLocks noChangeAspect="1"/>
          </p:cNvPicPr>
          <p:nvPr/>
        </p:nvPicPr>
        <p:blipFill>
          <a:blip r:embed="rId6"/>
          <a:stretch>
            <a:fillRect/>
          </a:stretch>
        </p:blipFill>
        <p:spPr>
          <a:xfrm>
            <a:off x="12713110" y="7116947"/>
            <a:ext cx="9423724" cy="6177321"/>
          </a:xfrm>
          <a:prstGeom prst="rect">
            <a:avLst/>
          </a:prstGeom>
        </p:spPr>
      </p:pic>
    </p:spTree>
    <p:extLst>
      <p:ext uri="{BB962C8B-B14F-4D97-AF65-F5344CB8AC3E}">
        <p14:creationId xmlns:p14="http://schemas.microsoft.com/office/powerpoint/2010/main" val="3394001577"/>
      </p:ext>
    </p:extLst>
  </p:cSld>
  <p:clrMapOvr>
    <a:masterClrMapping/>
  </p:clrMapOvr>
  <p:transition spd="slow">
    <p:cover/>
  </p:transition>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5362" name="Picture 2">
            <a:extLst>
              <a:ext uri="{FF2B5EF4-FFF2-40B4-BE49-F238E27FC236}">
                <a16:creationId xmlns:a16="http://schemas.microsoft.com/office/drawing/2014/main" id="{B1279BC0-4706-80F8-056A-FBD99FCA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700" y="1911350"/>
            <a:ext cx="4500563" cy="98381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93F44914-7056-3D17-568F-C2C4BE3F075F}"/>
              </a:ext>
            </a:extLst>
          </p:cNvPr>
          <p:cNvSpPr txBox="1"/>
          <p:nvPr/>
        </p:nvSpPr>
        <p:spPr>
          <a:xfrm>
            <a:off x="4681384" y="6395601"/>
            <a:ext cx="15021232" cy="2800767"/>
          </a:xfrm>
          <a:prstGeom prst="rect">
            <a:avLst/>
          </a:prstGeom>
          <a:noFill/>
        </p:spPr>
        <p:txBody>
          <a:bodyPr wrap="square">
            <a:spAutoFit/>
          </a:bodyPr>
          <a:lstStyle/>
          <a:p>
            <a:r>
              <a:rPr lang="es-CO" sz="4400" dirty="0">
                <a:hlinkClick r:id="rId5"/>
              </a:rPr>
              <a:t>https://docs.google.com/spreadsheets/d/1eHuZO1BMWRyIsyA7JgHJ0kx2TPbF1cGL/edit?usp=sharing&amp;ouid=111609161891329426405&amp;rtpof=true&amp;sd=true</a:t>
            </a:r>
            <a:endParaRPr lang="es-CO" sz="4400" dirty="0"/>
          </a:p>
          <a:p>
            <a:endParaRPr lang="es-CO" sz="4400" dirty="0"/>
          </a:p>
        </p:txBody>
      </p:sp>
      <p:sp>
        <p:nvSpPr>
          <p:cNvPr id="8" name="CuadroTexto 7">
            <a:extLst>
              <a:ext uri="{FF2B5EF4-FFF2-40B4-BE49-F238E27FC236}">
                <a16:creationId xmlns:a16="http://schemas.microsoft.com/office/drawing/2014/main" id="{A1BBEE87-7163-2668-F8D9-8C5760C26893}"/>
              </a:ext>
            </a:extLst>
          </p:cNvPr>
          <p:cNvSpPr txBox="1"/>
          <p:nvPr/>
        </p:nvSpPr>
        <p:spPr>
          <a:xfrm>
            <a:off x="6607277" y="2895165"/>
            <a:ext cx="10323871" cy="1015663"/>
          </a:xfrm>
          <a:prstGeom prst="rect">
            <a:avLst/>
          </a:prstGeom>
          <a:noFill/>
        </p:spPr>
        <p:txBody>
          <a:bodyPr wrap="square" rtlCol="0">
            <a:spAutoFit/>
          </a:bodyPr>
          <a:lstStyle/>
          <a:p>
            <a:r>
              <a:rPr lang="es-CO" sz="6000" dirty="0"/>
              <a:t>FORMATO DE PRUEBAS</a:t>
            </a:r>
          </a:p>
        </p:txBody>
      </p:sp>
    </p:spTree>
    <p:extLst>
      <p:ext uri="{BB962C8B-B14F-4D97-AF65-F5344CB8AC3E}">
        <p14:creationId xmlns:p14="http://schemas.microsoft.com/office/powerpoint/2010/main" val="3428335064"/>
      </p:ext>
    </p:extLst>
  </p:cSld>
  <p:clrMapOvr>
    <a:masterClrMapping/>
  </p:clrMapOvr>
  <p:transition spd="slow">
    <p:cover/>
  </p:transition>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2530" name="Picture 2">
            <a:extLst>
              <a:ext uri="{FF2B5EF4-FFF2-40B4-BE49-F238E27FC236}">
                <a16:creationId xmlns:a16="http://schemas.microsoft.com/office/drawing/2014/main" id="{F5628501-CEF3-A793-5147-DB386FDC6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59600" y="1949450"/>
            <a:ext cx="3009900" cy="91700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4B87D34-A095-595D-BE93-6BE9C93E10BF}"/>
              </a:ext>
            </a:extLst>
          </p:cNvPr>
          <p:cNvSpPr txBox="1"/>
          <p:nvPr/>
        </p:nvSpPr>
        <p:spPr>
          <a:xfrm>
            <a:off x="9848850" y="3095054"/>
            <a:ext cx="5124450" cy="707886"/>
          </a:xfrm>
          <a:prstGeom prst="rect">
            <a:avLst/>
          </a:prstGeom>
          <a:noFill/>
        </p:spPr>
        <p:txBody>
          <a:bodyPr wrap="square" rtlCol="0">
            <a:spAutoFit/>
          </a:bodyPr>
          <a:lstStyle/>
          <a:p>
            <a:r>
              <a:rPr lang="es-ES" sz="4000" dirty="0"/>
              <a:t>MANUALES</a:t>
            </a:r>
            <a:endParaRPr lang="es-CO" sz="4000" dirty="0"/>
          </a:p>
        </p:txBody>
      </p:sp>
      <p:sp>
        <p:nvSpPr>
          <p:cNvPr id="4" name="CuadroTexto 3">
            <a:extLst>
              <a:ext uri="{FF2B5EF4-FFF2-40B4-BE49-F238E27FC236}">
                <a16:creationId xmlns:a16="http://schemas.microsoft.com/office/drawing/2014/main" id="{1FAB2512-9123-53F2-0425-EE6222895A87}"/>
              </a:ext>
            </a:extLst>
          </p:cNvPr>
          <p:cNvSpPr txBox="1"/>
          <p:nvPr/>
        </p:nvSpPr>
        <p:spPr>
          <a:xfrm>
            <a:off x="2155371" y="5159829"/>
            <a:ext cx="19235058" cy="1200329"/>
          </a:xfrm>
          <a:prstGeom prst="rect">
            <a:avLst/>
          </a:prstGeom>
          <a:noFill/>
        </p:spPr>
        <p:txBody>
          <a:bodyPr wrap="square">
            <a:spAutoFit/>
          </a:bodyPr>
          <a:lstStyle/>
          <a:p>
            <a:r>
              <a:rPr lang="es-CO" sz="3600" dirty="0">
                <a:hlinkClick r:id="rId5"/>
              </a:rPr>
              <a:t>https://drive.google.com/file/d/17JM5u1VZp8hIwQl-9jGXagEBMrAWukRA/view?usp=sharing</a:t>
            </a:r>
            <a:endParaRPr lang="es-CO" sz="3600" dirty="0"/>
          </a:p>
          <a:p>
            <a:endParaRPr lang="es-CO" sz="3600" dirty="0"/>
          </a:p>
        </p:txBody>
      </p:sp>
    </p:spTree>
    <p:extLst>
      <p:ext uri="{BB962C8B-B14F-4D97-AF65-F5344CB8AC3E}">
        <p14:creationId xmlns:p14="http://schemas.microsoft.com/office/powerpoint/2010/main" val="1470585985"/>
      </p:ext>
    </p:extLst>
  </p:cSld>
  <p:clrMapOvr>
    <a:masterClrMapping/>
  </p:clrMapOvr>
  <p:transition spd="slow">
    <p:cover/>
  </p:transition>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5362" name="Picture 2">
            <a:extLst>
              <a:ext uri="{FF2B5EF4-FFF2-40B4-BE49-F238E27FC236}">
                <a16:creationId xmlns:a16="http://schemas.microsoft.com/office/drawing/2014/main" id="{B1279BC0-4706-80F8-056A-FBD99FCA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700" y="1911350"/>
            <a:ext cx="4500563" cy="98381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1B2B941B-8053-F647-D542-2E66691AA544}"/>
              </a:ext>
            </a:extLst>
          </p:cNvPr>
          <p:cNvSpPr txBox="1"/>
          <p:nvPr/>
        </p:nvSpPr>
        <p:spPr>
          <a:xfrm>
            <a:off x="5161935" y="2625214"/>
            <a:ext cx="10677832" cy="1015663"/>
          </a:xfrm>
          <a:prstGeom prst="rect">
            <a:avLst/>
          </a:prstGeom>
          <a:noFill/>
        </p:spPr>
        <p:txBody>
          <a:bodyPr wrap="square" rtlCol="0">
            <a:spAutoFit/>
          </a:bodyPr>
          <a:lstStyle/>
          <a:p>
            <a:r>
              <a:rPr lang="es-CO" sz="6000" dirty="0"/>
              <a:t>MANIAL DE CAPACITACION</a:t>
            </a:r>
          </a:p>
        </p:txBody>
      </p:sp>
      <p:sp>
        <p:nvSpPr>
          <p:cNvPr id="7" name="CuadroTexto 6">
            <a:extLst>
              <a:ext uri="{FF2B5EF4-FFF2-40B4-BE49-F238E27FC236}">
                <a16:creationId xmlns:a16="http://schemas.microsoft.com/office/drawing/2014/main" id="{EFB99F07-DB50-1492-00A5-8F9DAC044374}"/>
              </a:ext>
            </a:extLst>
          </p:cNvPr>
          <p:cNvSpPr txBox="1"/>
          <p:nvPr/>
        </p:nvSpPr>
        <p:spPr>
          <a:xfrm>
            <a:off x="2654710" y="5869858"/>
            <a:ext cx="19143406" cy="1446550"/>
          </a:xfrm>
          <a:prstGeom prst="rect">
            <a:avLst/>
          </a:prstGeom>
          <a:noFill/>
        </p:spPr>
        <p:txBody>
          <a:bodyPr wrap="square">
            <a:spAutoFit/>
          </a:bodyPr>
          <a:lstStyle/>
          <a:p>
            <a:r>
              <a:rPr lang="es-CO" sz="4400" dirty="0"/>
              <a:t>https://drive.google.com/file/d/1rZd2yZ_KLq76XV-FailaL_6yaDfsDc8Y/view?usp=sharing</a:t>
            </a:r>
          </a:p>
        </p:txBody>
      </p:sp>
    </p:spTree>
    <p:extLst>
      <p:ext uri="{BB962C8B-B14F-4D97-AF65-F5344CB8AC3E}">
        <p14:creationId xmlns:p14="http://schemas.microsoft.com/office/powerpoint/2010/main" val="1622162557"/>
      </p:ext>
    </p:extLst>
  </p:cSld>
  <p:clrMapOvr>
    <a:masterClrMapping/>
  </p:clrMapOvr>
  <p:transition spd="slow">
    <p:cover/>
  </p:transition>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5362" name="Picture 2">
            <a:extLst>
              <a:ext uri="{FF2B5EF4-FFF2-40B4-BE49-F238E27FC236}">
                <a16:creationId xmlns:a16="http://schemas.microsoft.com/office/drawing/2014/main" id="{B1279BC0-4706-80F8-056A-FBD99FCA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700" y="1911350"/>
            <a:ext cx="4500563" cy="983814"/>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2FB011ED-F502-6DF1-495D-3A2457CD2C5F}"/>
              </a:ext>
            </a:extLst>
          </p:cNvPr>
          <p:cNvSpPr txBox="1"/>
          <p:nvPr/>
        </p:nvSpPr>
        <p:spPr>
          <a:xfrm>
            <a:off x="9950246" y="3527141"/>
            <a:ext cx="7787148" cy="707886"/>
          </a:xfrm>
          <a:prstGeom prst="rect">
            <a:avLst/>
          </a:prstGeom>
          <a:noFill/>
        </p:spPr>
        <p:txBody>
          <a:bodyPr wrap="square" rtlCol="0">
            <a:spAutoFit/>
          </a:bodyPr>
          <a:lstStyle/>
          <a:p>
            <a:r>
              <a:rPr lang="es-CO" sz="4000" dirty="0"/>
              <a:t>MANUAL DEL USUARIO</a:t>
            </a:r>
          </a:p>
        </p:txBody>
      </p:sp>
      <p:sp>
        <p:nvSpPr>
          <p:cNvPr id="4" name="CuadroTexto 3">
            <a:extLst>
              <a:ext uri="{FF2B5EF4-FFF2-40B4-BE49-F238E27FC236}">
                <a16:creationId xmlns:a16="http://schemas.microsoft.com/office/drawing/2014/main" id="{8825B7B4-12DC-8767-A612-8DEDEC754B31}"/>
              </a:ext>
            </a:extLst>
          </p:cNvPr>
          <p:cNvSpPr txBox="1"/>
          <p:nvPr/>
        </p:nvSpPr>
        <p:spPr>
          <a:xfrm>
            <a:off x="3716594" y="5574890"/>
            <a:ext cx="17550580" cy="1323439"/>
          </a:xfrm>
          <a:prstGeom prst="rect">
            <a:avLst/>
          </a:prstGeom>
          <a:noFill/>
        </p:spPr>
        <p:txBody>
          <a:bodyPr wrap="square">
            <a:spAutoFit/>
          </a:bodyPr>
          <a:lstStyle/>
          <a:p>
            <a:r>
              <a:rPr lang="es-CO" sz="4000" dirty="0"/>
              <a:t>https://drive.google.com/file/d/1F0Q7VaOR0OnFabmM_k7Z8SvQeCM5hBGv/view?usp=sharing</a:t>
            </a:r>
          </a:p>
        </p:txBody>
      </p:sp>
    </p:spTree>
    <p:extLst>
      <p:ext uri="{BB962C8B-B14F-4D97-AF65-F5344CB8AC3E}">
        <p14:creationId xmlns:p14="http://schemas.microsoft.com/office/powerpoint/2010/main" val="755160678"/>
      </p:ext>
    </p:extLst>
  </p:cSld>
  <p:clrMapOvr>
    <a:masterClrMapping/>
  </p:clrMapOvr>
  <p:transition spd="slow">
    <p:cover/>
  </p:transition>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5362" name="Picture 2">
            <a:extLst>
              <a:ext uri="{FF2B5EF4-FFF2-40B4-BE49-F238E27FC236}">
                <a16:creationId xmlns:a16="http://schemas.microsoft.com/office/drawing/2014/main" id="{B1279BC0-4706-80F8-056A-FBD99FCA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700" y="1911350"/>
            <a:ext cx="4500563" cy="983814"/>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2372037A-B623-88C7-83C6-BD198DC78DBB}"/>
              </a:ext>
            </a:extLst>
          </p:cNvPr>
          <p:cNvSpPr txBox="1"/>
          <p:nvPr/>
        </p:nvSpPr>
        <p:spPr>
          <a:xfrm>
            <a:off x="8790039" y="3303638"/>
            <a:ext cx="7905135" cy="769441"/>
          </a:xfrm>
          <a:prstGeom prst="rect">
            <a:avLst/>
          </a:prstGeom>
          <a:noFill/>
        </p:spPr>
        <p:txBody>
          <a:bodyPr wrap="square" rtlCol="0">
            <a:spAutoFit/>
          </a:bodyPr>
          <a:lstStyle/>
          <a:p>
            <a:r>
              <a:rPr lang="es-CO" sz="4400" dirty="0"/>
              <a:t>MANUAL DE INSTALACIÓN </a:t>
            </a:r>
          </a:p>
        </p:txBody>
      </p:sp>
      <p:sp>
        <p:nvSpPr>
          <p:cNvPr id="4" name="CuadroTexto 3">
            <a:extLst>
              <a:ext uri="{FF2B5EF4-FFF2-40B4-BE49-F238E27FC236}">
                <a16:creationId xmlns:a16="http://schemas.microsoft.com/office/drawing/2014/main" id="{969AC8C0-5A7D-90F5-5DBF-56716FCDFECB}"/>
              </a:ext>
            </a:extLst>
          </p:cNvPr>
          <p:cNvSpPr txBox="1"/>
          <p:nvPr/>
        </p:nvSpPr>
        <p:spPr>
          <a:xfrm>
            <a:off x="2920181" y="6636773"/>
            <a:ext cx="18848438" cy="1446550"/>
          </a:xfrm>
          <a:prstGeom prst="rect">
            <a:avLst/>
          </a:prstGeom>
          <a:noFill/>
        </p:spPr>
        <p:txBody>
          <a:bodyPr wrap="square">
            <a:spAutoFit/>
          </a:bodyPr>
          <a:lstStyle/>
          <a:p>
            <a:r>
              <a:rPr lang="es-CO" sz="4400" dirty="0"/>
              <a:t>https://drive.google.com/file/d/1_3AQ7C9ouZZnaMfGJPMen68lQI9wJesW/view?usp=sharing</a:t>
            </a:r>
          </a:p>
        </p:txBody>
      </p:sp>
    </p:spTree>
    <p:extLst>
      <p:ext uri="{BB962C8B-B14F-4D97-AF65-F5344CB8AC3E}">
        <p14:creationId xmlns:p14="http://schemas.microsoft.com/office/powerpoint/2010/main" val="2214568708"/>
      </p:ext>
    </p:extLst>
  </p:cSld>
  <p:clrMapOvr>
    <a:masterClrMapping/>
  </p:clrMapOvr>
  <p:transition spd="slow">
    <p:cover/>
  </p:transition>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15362" name="Picture 2">
            <a:extLst>
              <a:ext uri="{FF2B5EF4-FFF2-40B4-BE49-F238E27FC236}">
                <a16:creationId xmlns:a16="http://schemas.microsoft.com/office/drawing/2014/main" id="{B1279BC0-4706-80F8-056A-FBD99FCA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700" y="1911350"/>
            <a:ext cx="4500563" cy="983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86881"/>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4" name="CuadroTexto 3"/>
          <p:cNvSpPr txBox="1"/>
          <p:nvPr/>
        </p:nvSpPr>
        <p:spPr>
          <a:xfrm>
            <a:off x="15513658" y="5035349"/>
            <a:ext cx="4220307" cy="1015663"/>
          </a:xfrm>
          <a:prstGeom prst="rect">
            <a:avLst/>
          </a:prstGeom>
          <a:noFill/>
          <a:ln>
            <a:no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6000" b="1" spc="50" dirty="0">
                <a:ln w="0"/>
                <a:solidFill>
                  <a:schemeClr val="tx1"/>
                </a:solidFill>
                <a:effectLst>
                  <a:outerShdw blurRad="38100" dist="38100" dir="2700000" algn="tl">
                    <a:srgbClr val="000000">
                      <a:alpha val="43137"/>
                    </a:srgbClr>
                  </a:outerShdw>
                </a:effectLst>
              </a:rPr>
              <a:t>MISIÓN</a:t>
            </a:r>
          </a:p>
        </p:txBody>
      </p:sp>
      <p:sp>
        <p:nvSpPr>
          <p:cNvPr id="5" name="Rectángulo 4"/>
          <p:cNvSpPr/>
          <p:nvPr/>
        </p:nvSpPr>
        <p:spPr>
          <a:xfrm>
            <a:off x="12488372" y="7188610"/>
            <a:ext cx="8746879" cy="5016758"/>
          </a:xfrm>
          <a:prstGeom prst="rect">
            <a:avLst/>
          </a:prstGeom>
        </p:spPr>
        <p:txBody>
          <a:bodyPr wrap="square">
            <a:spAutoFit/>
          </a:bodyPr>
          <a:lstStyle/>
          <a:p>
            <a:pPr algn="just"/>
            <a:r>
              <a:rPr lang="es-CO" sz="4000" dirty="0"/>
              <a:t>Somos una organización especializada en la integración de soluciones efectivas que facilitan a las empresas del sector de telecomunicaciones el logro  de sus metas y objetivos corporativos brindando una mayor cobertura de la necesidad de las compañías.</a:t>
            </a:r>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269" y="6641491"/>
            <a:ext cx="7263910" cy="5447932"/>
          </a:xfrm>
          <a:prstGeom prst="rect">
            <a:avLst/>
          </a:prstGeom>
        </p:spPr>
      </p:pic>
      <p:pic>
        <p:nvPicPr>
          <p:cNvPr id="3074" name="Picture 2">
            <a:extLst>
              <a:ext uri="{FF2B5EF4-FFF2-40B4-BE49-F238E27FC236}">
                <a16:creationId xmlns:a16="http://schemas.microsoft.com/office/drawing/2014/main" id="{4C72BF0D-1D90-1177-C33C-4AF3D75CC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4881" y="2043177"/>
            <a:ext cx="3369762" cy="819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860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a:blip r:embed="rId5"/>
          <a:stretch>
            <a:fillRect/>
          </a:stretch>
        </p:blipFill>
        <p:spPr>
          <a:xfrm>
            <a:off x="0" y="0"/>
            <a:ext cx="24384000" cy="15748000"/>
          </a:xfrm>
          <a:prstGeom prst="rect">
            <a:avLst/>
          </a:prstGeom>
        </p:spPr>
      </p:pic>
    </p:spTree>
    <p:extLst>
      <p:ext uri="{BB962C8B-B14F-4D97-AF65-F5344CB8AC3E}">
        <p14:creationId xmlns:p14="http://schemas.microsoft.com/office/powerpoint/2010/main" val="2399235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828049" y="1829271"/>
            <a:ext cx="19088230" cy="1749704"/>
          </a:xfrm>
          <a:prstGeom prst="rect">
            <a:avLst/>
          </a:prstGeom>
        </p:spPr>
      </p:pic>
      <p:pic>
        <p:nvPicPr>
          <p:cNvPr id="3" name="Imagen 2"/>
          <p:cNvPicPr>
            <a:picLocks noChangeAspect="1"/>
          </p:cNvPicPr>
          <p:nvPr/>
        </p:nvPicPr>
        <p:blipFill>
          <a:blip r:embed="rId5"/>
          <a:stretch>
            <a:fillRect/>
          </a:stretch>
        </p:blipFill>
        <p:spPr>
          <a:xfrm>
            <a:off x="-1" y="551582"/>
            <a:ext cx="24384001" cy="14806063"/>
          </a:xfrm>
          <a:prstGeom prst="rect">
            <a:avLst/>
          </a:prstGeom>
        </p:spPr>
      </p:pic>
    </p:spTree>
    <p:extLst>
      <p:ext uri="{BB962C8B-B14F-4D97-AF65-F5344CB8AC3E}">
        <p14:creationId xmlns:p14="http://schemas.microsoft.com/office/powerpoint/2010/main" val="24562022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8"/>
          <p:cNvSpPr txBox="1"/>
          <p:nvPr/>
        </p:nvSpPr>
        <p:spPr>
          <a:xfrm>
            <a:off x="4639242" y="7740856"/>
            <a:ext cx="6272598" cy="975242"/>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600"/>
              <a:buFont typeface="Helvetica Neue"/>
              <a:buNone/>
            </a:pPr>
            <a:r>
              <a:rPr lang="es-CO" sz="5400" b="1" i="0" u="none" strike="noStrike" cap="none" dirty="0">
                <a:solidFill>
                  <a:schemeClr val="tx1"/>
                </a:solidFill>
                <a:latin typeface="Helvetica Neue"/>
                <a:ea typeface="Helvetica Neue"/>
                <a:cs typeface="Helvetica Neue"/>
                <a:sym typeface="Helvetica Neue"/>
              </a:rPr>
              <a:t>Agradecimientos</a:t>
            </a:r>
            <a:endParaRPr sz="2400" dirty="0">
              <a:solidFill>
                <a:schemeClr val="tx1"/>
              </a:solidFill>
            </a:endParaRPr>
          </a:p>
        </p:txBody>
      </p:sp>
      <p:sp>
        <p:nvSpPr>
          <p:cNvPr id="3" name="CuadroTexto 2"/>
          <p:cNvSpPr txBox="1"/>
          <p:nvPr/>
        </p:nvSpPr>
        <p:spPr>
          <a:xfrm>
            <a:off x="14417040" y="4976613"/>
            <a:ext cx="7010400" cy="7478970"/>
          </a:xfrm>
          <a:prstGeom prst="rect">
            <a:avLst/>
          </a:prstGeom>
          <a:noFill/>
        </p:spPr>
        <p:txBody>
          <a:bodyPr wrap="square" rtlCol="0">
            <a:spAutoFit/>
          </a:bodyPr>
          <a:lstStyle/>
          <a:p>
            <a:r>
              <a:rPr lang="es-CO" sz="4800" dirty="0"/>
              <a:t>Al Sena por haber permitido la formación académica en un nuevo ciclo para nosotros los aprendices con la finalidad de superarnos, también  agradecer por el apoyo y el tiempo dedicado de los instructores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3" name="CuadroTexto 2"/>
          <p:cNvSpPr txBox="1"/>
          <p:nvPr/>
        </p:nvSpPr>
        <p:spPr>
          <a:xfrm>
            <a:off x="9355016" y="3355731"/>
            <a:ext cx="4220307" cy="1015663"/>
          </a:xfrm>
          <a:prstGeom prst="rect">
            <a:avLst/>
          </a:prstGeom>
          <a:noFill/>
          <a:ln>
            <a:noFill/>
          </a:ln>
          <a:effectLst>
            <a:glow rad="101600">
              <a:schemeClr val="accent1">
                <a:satMod val="175000"/>
                <a:alpha val="40000"/>
              </a:schemeClr>
            </a:glow>
          </a:effectLst>
          <a:scene3d>
            <a:camera prst="perspectiveAbove"/>
            <a:lightRig rig="threePt" dir="t"/>
          </a:scene3d>
        </p:spPr>
        <p:txBody>
          <a:bodyPr wrap="square" rtlCol="0">
            <a:spAutoFit/>
          </a:bodyPr>
          <a:lstStyle/>
          <a:p>
            <a:r>
              <a:rPr lang="es-CO" sz="6000" b="1" spc="50" dirty="0">
                <a:ln w="0"/>
                <a:solidFill>
                  <a:schemeClr val="tx1"/>
                </a:solidFill>
                <a:effectLst>
                  <a:outerShdw blurRad="38100" dist="38100" dir="2700000" algn="tl">
                    <a:srgbClr val="000000">
                      <a:alpha val="43137"/>
                    </a:srgbClr>
                  </a:outerShdw>
                </a:effectLst>
              </a:rPr>
              <a:t>VISIÓN</a:t>
            </a:r>
          </a:p>
        </p:txBody>
      </p:sp>
      <p:sp>
        <p:nvSpPr>
          <p:cNvPr id="4" name="Rectángulo 3"/>
          <p:cNvSpPr/>
          <p:nvPr/>
        </p:nvSpPr>
        <p:spPr>
          <a:xfrm>
            <a:off x="4040066" y="6472725"/>
            <a:ext cx="9272954" cy="4370427"/>
          </a:xfrm>
          <a:prstGeom prst="rect">
            <a:avLst/>
          </a:prstGeom>
        </p:spPr>
        <p:txBody>
          <a:bodyPr wrap="square">
            <a:spAutoFit/>
          </a:bodyPr>
          <a:lstStyle/>
          <a:p>
            <a:pPr algn="just"/>
            <a:r>
              <a:rPr lang="es-CO" sz="4800" spc="-300" dirty="0"/>
              <a:t>Llegar a ser una  compañía líder a nivel nacional reconocida por nuestro trabajo de telecomunicaciones para sí satisfacer las necesidades de los clientes  en la venta de servicios.</a:t>
            </a:r>
          </a:p>
          <a:p>
            <a:pPr algn="just"/>
            <a:endParaRPr lang="es-CO" spc="-300" dirty="0"/>
          </a:p>
          <a:p>
            <a:pPr algn="just"/>
            <a:endParaRPr lang="es-CO" sz="2400" spc="-300" dirty="0"/>
          </a:p>
        </p:txBody>
      </p:sp>
      <p:pic>
        <p:nvPicPr>
          <p:cNvPr id="2050" name="Picture 2" descr="Visión empresarial: Qué es, importancia y cómo crearla"/>
          <p:cNvPicPr>
            <a:picLocks noChangeAspect="1" noChangeArrowheads="1"/>
          </p:cNvPicPr>
          <p:nvPr/>
        </p:nvPicPr>
        <p:blipFill rotWithShape="1">
          <a:blip r:embed="rId4">
            <a:extLst>
              <a:ext uri="{28A0092B-C50C-407E-A947-70E740481C1C}">
                <a14:useLocalDpi xmlns:a14="http://schemas.microsoft.com/office/drawing/2010/main" val="0"/>
              </a:ext>
            </a:extLst>
          </a:blip>
          <a:srcRect l="341" t="-884" r="45902" b="2652"/>
          <a:stretch/>
        </p:blipFill>
        <p:spPr bwMode="auto">
          <a:xfrm>
            <a:off x="15449550" y="6472725"/>
            <a:ext cx="5181599" cy="416358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44CE8C86-F838-C3FA-165B-8A66C2FE78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59450" y="1930401"/>
            <a:ext cx="4119563" cy="125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256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theme/theme1.xml><?xml version="1.0" encoding="utf-8"?>
<a:theme xmlns:a="http://schemas.openxmlformats.org/drawingml/2006/main" name="Tema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2" id="{AF966A54-B71B-4B6A-8C7C-13E75BA780D0}" vid="{A4FB72C0-933E-4DBF-BDA0-5613DA57E5AB}"/>
    </a:ext>
  </a:extLst>
</a:theme>
</file>

<file path=ppt/theme/theme2.xml><?xml version="1.0" encoding="utf-8"?>
<a:theme xmlns:a="http://schemas.openxmlformats.org/drawingml/2006/main" name="1_Tema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1" id="{A3E37D2B-B1A5-4AD2-9E42-6CB1840A0D8F}" vid="{52AFA2B5-5FA0-4345-9A95-3F1031A1A32D}"/>
    </a:ext>
  </a:extLst>
</a:theme>
</file>

<file path=ppt/theme/theme3.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1377</TotalTime>
  <Words>2407</Words>
  <Application>Microsoft Office PowerPoint</Application>
  <PresentationFormat>Personalizado</PresentationFormat>
  <Paragraphs>177</Paragraphs>
  <Slides>82</Slides>
  <Notes>82</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82</vt:i4>
      </vt:variant>
    </vt:vector>
  </HeadingPairs>
  <TitlesOfParts>
    <vt:vector size="93" baseType="lpstr">
      <vt:lpstr>Helvetica Neue Light</vt:lpstr>
      <vt:lpstr>Symbol</vt:lpstr>
      <vt:lpstr>Trebuchet MS</vt:lpstr>
      <vt:lpstr>Arial</vt:lpstr>
      <vt:lpstr>Calibir</vt:lpstr>
      <vt:lpstr>Lucida Sans Unicode</vt:lpstr>
      <vt:lpstr>Helvetica Neue</vt:lpstr>
      <vt:lpstr>Calibri</vt:lpstr>
      <vt:lpstr>Calibri Light</vt:lpstr>
      <vt:lpstr>Tema2</vt:lpstr>
      <vt:lpstr>1_Tema1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tatys martinez</dc:creator>
  <cp:lastModifiedBy>Yise Garzon</cp:lastModifiedBy>
  <cp:revision>60</cp:revision>
  <dcterms:modified xsi:type="dcterms:W3CDTF">2023-03-28T04:53:02Z</dcterms:modified>
</cp:coreProperties>
</file>